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tiff" ContentType="image/tiff"/>
  <Default Extension="emf" ContentType="image/x-emf"/>
  <Default Extension="xlsx" ContentType="application/vnd.openxmlformats-officedocument.spreadsheetml.sheet"/>
  <Default Extension="rels" ContentType="application/vnd.openxmlformats-package.relationships+xml"/>
  <Default Extension="vml" ContentType="application/vnd.openxmlformats-officedocument.vmlDrawing"/>
  <Default Extension="wdp" ContentType="image/vnd.ms-photo"/>
  <Default Extension="xls" ContentType="application/vnd.ms-exce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91" r:id="rId1"/>
  </p:sldMasterIdLst>
  <p:notesMasterIdLst>
    <p:notesMasterId r:id="rId44"/>
  </p:notesMasterIdLst>
  <p:handoutMasterIdLst>
    <p:handoutMasterId r:id="rId45"/>
  </p:handoutMasterIdLst>
  <p:sldIdLst>
    <p:sldId id="326" r:id="rId2"/>
    <p:sldId id="481" r:id="rId3"/>
    <p:sldId id="483" r:id="rId4"/>
    <p:sldId id="525" r:id="rId5"/>
    <p:sldId id="526" r:id="rId6"/>
    <p:sldId id="482" r:id="rId7"/>
    <p:sldId id="484" r:id="rId8"/>
    <p:sldId id="501" r:id="rId9"/>
    <p:sldId id="502" r:id="rId10"/>
    <p:sldId id="505" r:id="rId11"/>
    <p:sldId id="506" r:id="rId12"/>
    <p:sldId id="507" r:id="rId13"/>
    <p:sldId id="508" r:id="rId14"/>
    <p:sldId id="509" r:id="rId15"/>
    <p:sldId id="510" r:id="rId16"/>
    <p:sldId id="511" r:id="rId17"/>
    <p:sldId id="440" r:id="rId18"/>
    <p:sldId id="441" r:id="rId19"/>
    <p:sldId id="442" r:id="rId20"/>
    <p:sldId id="443" r:id="rId21"/>
    <p:sldId id="472" r:id="rId22"/>
    <p:sldId id="444" r:id="rId23"/>
    <p:sldId id="445" r:id="rId24"/>
    <p:sldId id="446" r:id="rId25"/>
    <p:sldId id="449" r:id="rId26"/>
    <p:sldId id="527" r:id="rId27"/>
    <p:sldId id="470" r:id="rId28"/>
    <p:sldId id="462" r:id="rId29"/>
    <p:sldId id="467" r:id="rId30"/>
    <p:sldId id="471" r:id="rId31"/>
    <p:sldId id="463" r:id="rId32"/>
    <p:sldId id="465" r:id="rId33"/>
    <p:sldId id="466" r:id="rId34"/>
    <p:sldId id="513" r:id="rId35"/>
    <p:sldId id="519" r:id="rId36"/>
    <p:sldId id="520" r:id="rId37"/>
    <p:sldId id="522" r:id="rId38"/>
    <p:sldId id="521" r:id="rId39"/>
    <p:sldId id="516" r:id="rId40"/>
    <p:sldId id="468" r:id="rId41"/>
    <p:sldId id="524" r:id="rId42"/>
    <p:sldId id="528" r:id="rId43"/>
  </p:sldIdLst>
  <p:sldSz cx="9144000" cy="6858000" type="screen4x3"/>
  <p:notesSz cx="6858000" cy="9144000"/>
  <p:defaultTextStyle>
    <a:defPPr>
      <a:defRPr lang="ru-RU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8000"/>
    <a:srgbClr val="B24835"/>
    <a:srgbClr val="722E22"/>
    <a:srgbClr val="3A2F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9664" autoAdjust="0"/>
  </p:normalViewPr>
  <p:slideViewPr>
    <p:cSldViewPr snapToGrid="0" snapToObjects="1">
      <p:cViewPr varScale="1">
        <p:scale>
          <a:sx n="105" d="100"/>
          <a:sy n="105" d="100"/>
        </p:scale>
        <p:origin x="-136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printerSettings" Target="printerSettings/printerSettings1.bin"/><Relationship Id="rId47" Type="http://schemas.openxmlformats.org/officeDocument/2006/relationships/presProps" Target="presProps.xml"/><Relationship Id="rId48" Type="http://schemas.openxmlformats.org/officeDocument/2006/relationships/viewProps" Target="viewProps.xml"/><Relationship Id="rId49" Type="http://schemas.openxmlformats.org/officeDocument/2006/relationships/theme" Target="theme/theme1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5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notesMaster" Target="notesMasters/notesMaster1.xml"/><Relationship Id="rId45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2.xml"/><Relationship Id="rId2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3.xml"/><Relationship Id="rId2" Type="http://schemas.openxmlformats.org/officeDocument/2006/relationships/package" Target="../embeddings/_____Microsoft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dk1" tx1="lt1" bg2="dk2" tx2="lt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Без глаукомы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&lt;1,0 D</c:v>
                </c:pt>
                <c:pt idx="1">
                  <c:v>1,25-1,75 D</c:v>
                </c:pt>
                <c:pt idx="2">
                  <c:v>&gt; 2,0 D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>
                  <c:v>0.86</c:v>
                </c:pt>
                <c:pt idx="1">
                  <c:v>0.09</c:v>
                </c:pt>
                <c:pt idx="2">
                  <c:v>0.05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Простая глаукома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&lt;1,0 D</c:v>
                </c:pt>
                <c:pt idx="1">
                  <c:v>1,25-1,75 D</c:v>
                </c:pt>
                <c:pt idx="2">
                  <c:v>&gt; 2,0 D</c:v>
                </c:pt>
              </c:strCache>
            </c:strRef>
          </c:cat>
          <c:val>
            <c:numRef>
              <c:f>Лист1!$C$2:$C$4</c:f>
              <c:numCache>
                <c:formatCode>0%</c:formatCode>
                <c:ptCount val="3"/>
                <c:pt idx="0">
                  <c:v>0.61</c:v>
                </c:pt>
                <c:pt idx="1">
                  <c:v>0.22</c:v>
                </c:pt>
                <c:pt idx="2">
                  <c:v>0.17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ПЭГ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&lt;1,0 D</c:v>
                </c:pt>
                <c:pt idx="1">
                  <c:v>1,25-1,75 D</c:v>
                </c:pt>
                <c:pt idx="2">
                  <c:v>&gt; 2,0 D</c:v>
                </c:pt>
              </c:strCache>
            </c:strRef>
          </c:cat>
          <c:val>
            <c:numRef>
              <c:f>Лист1!$D$2:$D$4</c:f>
              <c:numCache>
                <c:formatCode>0%</c:formatCode>
                <c:ptCount val="3"/>
                <c:pt idx="0">
                  <c:v>0.61</c:v>
                </c:pt>
                <c:pt idx="1">
                  <c:v>0.25</c:v>
                </c:pt>
                <c:pt idx="2">
                  <c:v>0.14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21703416"/>
        <c:axId val="-2121707672"/>
      </c:barChart>
      <c:catAx>
        <c:axId val="-212170341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ru-RU"/>
          </a:p>
        </c:txPr>
        <c:crossAx val="-2121707672"/>
        <c:crosses val="autoZero"/>
        <c:auto val="1"/>
        <c:lblAlgn val="ctr"/>
        <c:lblOffset val="100"/>
        <c:noMultiLvlLbl val="0"/>
      </c:catAx>
      <c:valAx>
        <c:axId val="-2121707672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ru-RU"/>
          </a:p>
        </c:txPr>
        <c:crossAx val="-2121703416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600"/>
          </a:pPr>
          <a:endParaRPr lang="ru-RU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dk1" tx1="lt1" bg2="dk2" tx2="lt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&lt;1,0 D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Лист1!$B$1</c:f>
              <c:strCache>
                <c:ptCount val="1"/>
                <c:pt idx="0">
                  <c:v>ПОУГ/норма</c:v>
                </c:pt>
              </c:strCache>
            </c:strRef>
          </c:cat>
          <c:val>
            <c:numRef>
              <c:f>Лист1!$B$2</c:f>
              <c:numCache>
                <c:formatCode>0.00</c:formatCode>
                <c:ptCount val="1"/>
                <c:pt idx="0">
                  <c:v>0.71</c:v>
                </c:pt>
              </c:numCache>
            </c:numRef>
          </c:val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1,25-1,75 D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Лист1!$B$1</c:f>
              <c:strCache>
                <c:ptCount val="1"/>
                <c:pt idx="0">
                  <c:v>ПОУГ/норма</c:v>
                </c:pt>
              </c:strCache>
            </c:strRef>
          </c:cat>
          <c:val>
            <c:numRef>
              <c:f>Лист1!$B$3</c:f>
              <c:numCache>
                <c:formatCode>0.00</c:formatCode>
                <c:ptCount val="1"/>
                <c:pt idx="0">
                  <c:v>2.44</c:v>
                </c:pt>
              </c:numCache>
            </c:numRef>
          </c:val>
        </c:ser>
        <c:ser>
          <c:idx val="2"/>
          <c:order val="2"/>
          <c:tx>
            <c:strRef>
              <c:f>Лист1!$A$4</c:f>
              <c:strCache>
                <c:ptCount val="1"/>
                <c:pt idx="0">
                  <c:v>&gt; 2,0 D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Лист1!$B$1</c:f>
              <c:strCache>
                <c:ptCount val="1"/>
                <c:pt idx="0">
                  <c:v>ПОУГ/норма</c:v>
                </c:pt>
              </c:strCache>
            </c:strRef>
          </c:cat>
          <c:val>
            <c:numRef>
              <c:f>Лист1!$B$4</c:f>
              <c:numCache>
                <c:formatCode>0.00</c:formatCode>
                <c:ptCount val="1"/>
                <c:pt idx="0">
                  <c:v>3.4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21911288"/>
        <c:axId val="-2121921624"/>
      </c:barChart>
      <c:catAx>
        <c:axId val="-2121911288"/>
        <c:scaling>
          <c:orientation val="minMax"/>
        </c:scaling>
        <c:delete val="1"/>
        <c:axPos val="b"/>
        <c:majorTickMark val="out"/>
        <c:minorTickMark val="none"/>
        <c:tickLblPos val="nextTo"/>
        <c:crossAx val="-2121921624"/>
        <c:crosses val="autoZero"/>
        <c:auto val="1"/>
        <c:lblAlgn val="ctr"/>
        <c:lblOffset val="100"/>
        <c:noMultiLvlLbl val="0"/>
      </c:catAx>
      <c:valAx>
        <c:axId val="-2121921624"/>
        <c:scaling>
          <c:orientation val="minMax"/>
        </c:scaling>
        <c:delete val="0"/>
        <c:axPos val="l"/>
        <c:majorGridlines/>
        <c:numFmt formatCode="0.00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ru-RU"/>
          </a:p>
        </c:txPr>
        <c:crossAx val="-2121911288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 sz="1800"/>
          </a:pPr>
          <a:endParaRPr lang="ru-RU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dk1" tx1="lt1" bg2="dk2" tx2="lt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&lt;1,0 D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Лист1!$B$1</c:f>
              <c:strCache>
                <c:ptCount val="1"/>
                <c:pt idx="0">
                  <c:v>ПЭОУГ/норма</c:v>
                </c:pt>
              </c:strCache>
            </c:strRef>
          </c:cat>
          <c:val>
            <c:numRef>
              <c:f>Лист1!$B$2</c:f>
              <c:numCache>
                <c:formatCode>0.00</c:formatCode>
                <c:ptCount val="1"/>
                <c:pt idx="0">
                  <c:v>0.71</c:v>
                </c:pt>
              </c:numCache>
            </c:numRef>
          </c:val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1,25-1,75 D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Лист1!$B$1</c:f>
              <c:strCache>
                <c:ptCount val="1"/>
                <c:pt idx="0">
                  <c:v>ПЭОУГ/норма</c:v>
                </c:pt>
              </c:strCache>
            </c:strRef>
          </c:cat>
          <c:val>
            <c:numRef>
              <c:f>Лист1!$B$3</c:f>
              <c:numCache>
                <c:formatCode>0.00</c:formatCode>
                <c:ptCount val="1"/>
                <c:pt idx="0">
                  <c:v>2.78</c:v>
                </c:pt>
              </c:numCache>
            </c:numRef>
          </c:val>
        </c:ser>
        <c:ser>
          <c:idx val="2"/>
          <c:order val="2"/>
          <c:tx>
            <c:strRef>
              <c:f>Лист1!$A$4</c:f>
              <c:strCache>
                <c:ptCount val="1"/>
                <c:pt idx="0">
                  <c:v>&gt; 2,0 D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Лист1!$B$1</c:f>
              <c:strCache>
                <c:ptCount val="1"/>
                <c:pt idx="0">
                  <c:v>ПЭОУГ/норма</c:v>
                </c:pt>
              </c:strCache>
            </c:strRef>
          </c:cat>
          <c:val>
            <c:numRef>
              <c:f>Лист1!$B$4</c:f>
              <c:numCache>
                <c:formatCode>0.00</c:formatCode>
                <c:ptCount val="1"/>
                <c:pt idx="0">
                  <c:v>2.8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38601752"/>
        <c:axId val="2089122936"/>
      </c:barChart>
      <c:catAx>
        <c:axId val="2138601752"/>
        <c:scaling>
          <c:orientation val="minMax"/>
        </c:scaling>
        <c:delete val="1"/>
        <c:axPos val="b"/>
        <c:majorTickMark val="out"/>
        <c:minorTickMark val="none"/>
        <c:tickLblPos val="nextTo"/>
        <c:crossAx val="2089122936"/>
        <c:crosses val="autoZero"/>
        <c:auto val="1"/>
        <c:lblAlgn val="ctr"/>
        <c:lblOffset val="100"/>
        <c:noMultiLvlLbl val="0"/>
      </c:catAx>
      <c:valAx>
        <c:axId val="2089122936"/>
        <c:scaling>
          <c:orientation val="minMax"/>
          <c:max val="4.0"/>
        </c:scaling>
        <c:delete val="0"/>
        <c:axPos val="l"/>
        <c:majorGridlines/>
        <c:numFmt formatCode="0.00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ru-RU"/>
          </a:p>
        </c:txPr>
        <c:crossAx val="2138601752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 sz="1800"/>
          </a:pPr>
          <a:endParaRPr lang="ru-RU"/>
        </a:p>
      </c:txPr>
    </c:legend>
    <c:plotVisOnly val="1"/>
    <c:dispBlanksAs val="gap"/>
    <c:showDLblsOverMax val="0"/>
  </c:chart>
  <c:externalData r:id="rId2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7A6BC79E-CEF8-2749-AFBF-7F46B0144280}" type="datetimeFigureOut">
              <a:rPr lang="ru-RU"/>
              <a:pPr>
                <a:defRPr/>
              </a:pPr>
              <a:t>01.03.18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38181965-F5FD-CC43-AB16-E1B0CC6168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597418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CAB77226-647F-1E44-BDC1-A504B579B89C}" type="datetimeFigureOut">
              <a:rPr lang="ru-RU"/>
              <a:pPr>
                <a:defRPr/>
              </a:pPr>
              <a:t>01.03.18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7C78DA90-AA63-A748-B629-736D1EDF31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923925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Arial" charset="0"/>
        <a:cs typeface="Arial" charset="0"/>
      </a:defRPr>
    </a:lvl1pPr>
    <a:lvl2pPr marL="457200" algn="l" defTabSz="457200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Arial" charset="0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Arial" charset="0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Arial" charset="0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Arial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oriz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/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F49399-28C8-D943-9E9F-F75A151D019E}" type="datetime1">
              <a:rPr lang="ru-RU"/>
              <a:pPr>
                <a:defRPr/>
              </a:pPr>
              <a:t>01.03.18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9F9B0F-BB14-8E4D-965C-EDAB17D0CA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469024"/>
      </p:ext>
    </p:extLst>
  </p:cSld>
  <p:clrMapOvr>
    <a:masterClrMapping/>
  </p:clrMapOvr>
  <p:transition xmlns:p14="http://schemas.microsoft.com/office/powerpoint/2010/main" spd="slow">
    <p:randomBa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.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AB88CD-A327-0345-A63D-61555BEEB39B}" type="datetime1">
              <a:rPr lang="ru-RU"/>
              <a:pPr>
                <a:defRPr/>
              </a:pPr>
              <a:t>01.03.18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A1E580-46F3-7247-8F37-CECF9A0816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4749465"/>
      </p:ext>
    </p:extLst>
  </p:cSld>
  <p:clrMapOvr>
    <a:masterClrMapping/>
  </p:clrMapOvr>
  <p:transition xmlns:p14="http://schemas.microsoft.com/office/powerpoint/2010/main" spd="slow">
    <p:randomBa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. загол.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51D446-A72C-804F-A56B-43ABBFA8CBEF}" type="datetime1">
              <a:rPr lang="ru-RU"/>
              <a:pPr>
                <a:defRPr/>
              </a:pPr>
              <a:t>01.03.18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43C365-8957-8046-9976-D730F65C2D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9304946"/>
      </p:ext>
    </p:extLst>
  </p:cSld>
  <p:clrMapOvr>
    <a:masterClrMapping/>
  </p:clrMapOvr>
  <p:transition xmlns:p14="http://schemas.microsoft.com/office/powerpoint/2010/main" spd="slow">
    <p:randomBar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7543800" cy="14319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1066800" y="1981200"/>
            <a:ext cx="7543800" cy="411480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CD64FD-50F8-6A44-8FDA-A3893E9C14CA}" type="datetime1">
              <a:rPr lang="ru-RU"/>
              <a:pPr>
                <a:defRPr/>
              </a:pPr>
              <a:t>01.03.18</a:t>
            </a:fld>
            <a:endParaRPr lang="ru-RU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3BAE0F-64D1-A74F-AD5E-FAF0A3DC59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1076640"/>
      </p:ext>
    </p:extLst>
  </p:cSld>
  <p:clrMapOvr>
    <a:masterClrMapping/>
  </p:clrMapOvr>
  <p:transition xmlns:p14="http://schemas.microsoft.com/office/powerpoint/2010/main" spd="slow">
    <p:randomBa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7A35AE-D7C1-C044-A9C2-5FFBD991CEAA}" type="datetime1">
              <a:rPr lang="ru-RU"/>
              <a:pPr>
                <a:defRPr/>
              </a:pPr>
              <a:t>01.03.18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821233-943B-6841-9E6A-735EC9CF63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4704768"/>
      </p:ext>
    </p:extLst>
  </p:cSld>
  <p:clrMapOvr>
    <a:masterClrMapping/>
  </p:clrMapOvr>
  <p:transition xmlns:p14="http://schemas.microsoft.com/office/powerpoint/2010/main" spd="slow">
    <p:randomBa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/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378B5B-0753-7042-B168-A516D0BBBE66}" type="datetime1">
              <a:rPr lang="ru-RU"/>
              <a:pPr>
                <a:defRPr/>
              </a:pPr>
              <a:t>01.03.18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33745D-92B2-CD40-B0F1-9D0D1E586F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8653932"/>
      </p:ext>
    </p:extLst>
  </p:cSld>
  <p:clrMapOvr>
    <a:masterClrMapping/>
  </p:clrMapOvr>
  <p:transition xmlns:p14="http://schemas.microsoft.com/office/powerpoint/2010/main" spd="slow">
    <p:randomBa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CF0DE5-EE43-DF4C-BA13-CCBD8C32B66F}" type="datetime1">
              <a:rPr lang="ru-RU"/>
              <a:pPr>
                <a:defRPr/>
              </a:pPr>
              <a:t>01.03.18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FBE26C-B9AA-4F4C-97E3-8314AAB42B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5231035"/>
      </p:ext>
    </p:extLst>
  </p:cSld>
  <p:clrMapOvr>
    <a:masterClrMapping/>
  </p:clrMapOvr>
  <p:transition xmlns:p14="http://schemas.microsoft.com/office/powerpoint/2010/main" spd="slow">
    <p:randomBa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/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/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3FEFAD-07EC-8E4D-82D1-FB41FB7A7207}" type="datetime1">
              <a:rPr lang="ru-RU"/>
              <a:pPr>
                <a:defRPr/>
              </a:pPr>
              <a:t>01.03.18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65B044-8BC2-9F4F-8D6C-CAB9D6D912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9866184"/>
      </p:ext>
    </p:extLst>
  </p:cSld>
  <p:clrMapOvr>
    <a:masterClrMapping/>
  </p:clrMapOvr>
  <p:transition xmlns:p14="http://schemas.microsoft.com/office/powerpoint/2010/main" spd="slow">
    <p:randomBa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177646-B135-DB48-AA1F-709A822D0C9F}" type="datetime1">
              <a:rPr lang="ru-RU"/>
              <a:pPr>
                <a:defRPr/>
              </a:pPr>
              <a:t>01.03.18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703293-4C28-5447-A79E-1A5A434FA4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6913152"/>
      </p:ext>
    </p:extLst>
  </p:cSld>
  <p:clrMapOvr>
    <a:masterClrMapping/>
  </p:clrMapOvr>
  <p:transition xmlns:p14="http://schemas.microsoft.com/office/powerpoint/2010/main" spd="slow">
    <p:randomBa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F878EE-7403-4D43-A196-C06E77A085DE}" type="datetime1">
              <a:rPr lang="ru-RU"/>
              <a:pPr>
                <a:defRPr/>
              </a:pPr>
              <a:t>01.03.18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AD21CF-F689-9647-AC30-4971DB90FA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3445740"/>
      </p:ext>
    </p:extLst>
  </p:cSld>
  <p:clrMapOvr>
    <a:masterClrMapping/>
  </p:clrMapOvr>
  <p:transition xmlns:p14="http://schemas.microsoft.com/office/powerpoint/2010/main" spd="slow">
    <p:randomBa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CB7561-CF9E-E242-B9EB-0B26413A8809}" type="datetime1">
              <a:rPr lang="ru-RU"/>
              <a:pPr>
                <a:defRPr/>
              </a:pPr>
              <a:t>01.03.18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1B220D-AA77-2D4B-AE72-C8A1F1E526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6405900"/>
      </p:ext>
    </p:extLst>
  </p:cSld>
  <p:clrMapOvr>
    <a:masterClrMapping/>
  </p:clrMapOvr>
  <p:transition xmlns:p14="http://schemas.microsoft.com/office/powerpoint/2010/main" spd="slow">
    <p:randomBa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 descr="horiz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 rtlCol="0"/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Чтобы добавить рисунок, перетащите его на заполнитель или щелкните значок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536DAF-0424-CB4B-B186-015438284477}" type="datetime1">
              <a:rPr lang="ru-RU"/>
              <a:pPr>
                <a:defRPr/>
              </a:pPr>
              <a:t>01.03.18</a:t>
            </a:fld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7AEEA4-6E81-3146-9E9A-62DB7C21D6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3259210"/>
      </p:ext>
    </p:extLst>
  </p:cSld>
  <p:clrMapOvr>
    <a:masterClrMapping/>
  </p:clrMapOvr>
  <p:transition xmlns:p14="http://schemas.microsoft.com/office/powerpoint/2010/main" spd="slow">
    <p:randomBar/>
  </p:transition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 descr="horizon.pn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Arial Narrow" charset="0"/>
                <a:cs typeface="+mn-cs"/>
              </a:defRPr>
            </a:lvl1pPr>
          </a:lstStyle>
          <a:p>
            <a:pPr>
              <a:defRPr/>
            </a:pPr>
            <a:fld id="{6F004BAF-0D73-5E4D-9AA9-4C105D81871E}" type="datetime1">
              <a:rPr lang="ru-RU"/>
              <a:pPr>
                <a:defRPr/>
              </a:pPr>
              <a:t>01.03.18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 cap="all" spc="6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100">
                <a:latin typeface="Arial Narrow" charset="0"/>
                <a:cs typeface="+mn-cs"/>
              </a:defRPr>
            </a:lvl1pPr>
          </a:lstStyle>
          <a:p>
            <a:pPr>
              <a:defRPr/>
            </a:pPr>
            <a:fld id="{7D0702BD-EE72-3349-BBBD-357D8D8F8A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191" r:id="rId1"/>
    <p:sldLayoutId id="2147484183" r:id="rId2"/>
    <p:sldLayoutId id="2147484192" r:id="rId3"/>
    <p:sldLayoutId id="2147484184" r:id="rId4"/>
    <p:sldLayoutId id="2147484185" r:id="rId5"/>
    <p:sldLayoutId id="2147484186" r:id="rId6"/>
    <p:sldLayoutId id="2147484187" r:id="rId7"/>
    <p:sldLayoutId id="2147484188" r:id="rId8"/>
    <p:sldLayoutId id="2147484193" r:id="rId9"/>
    <p:sldLayoutId id="2147484189" r:id="rId10"/>
    <p:sldLayoutId id="2147484190" r:id="rId11"/>
    <p:sldLayoutId id="2147484194" r:id="rId12"/>
  </p:sldLayoutIdLst>
  <p:transition xmlns:p14="http://schemas.microsoft.com/office/powerpoint/2010/main" spd="slow">
    <p:randomBar/>
  </p:transition>
  <p:hf hdr="0" ftr="0" dt="0"/>
  <p:txStyles>
    <p:titleStyle>
      <a:lvl1pPr algn="l" rtl="0" fontAlgn="base">
        <a:spcBef>
          <a:spcPct val="0"/>
        </a:spcBef>
        <a:spcAft>
          <a:spcPct val="0"/>
        </a:spcAft>
        <a:defRPr kumimoji="1" sz="3000" kern="1200" cap="all" spc="50">
          <a:solidFill>
            <a:schemeClr val="tx1"/>
          </a:solidFill>
          <a:latin typeface="+mj-lt"/>
          <a:ea typeface="Arial" charset="0"/>
          <a:cs typeface="Arial" charset="0"/>
        </a:defRPr>
      </a:lvl1pPr>
      <a:lvl2pPr algn="l" rtl="0" fontAlgn="base">
        <a:spcBef>
          <a:spcPct val="0"/>
        </a:spcBef>
        <a:spcAft>
          <a:spcPct val="0"/>
        </a:spcAft>
        <a:defRPr kumimoji="1" sz="3000">
          <a:solidFill>
            <a:schemeClr val="tx1"/>
          </a:solidFill>
          <a:latin typeface="Arial Narrow" charset="0"/>
          <a:ea typeface="Arial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kumimoji="1" sz="3000">
          <a:solidFill>
            <a:schemeClr val="tx1"/>
          </a:solidFill>
          <a:latin typeface="Arial Narrow" charset="0"/>
          <a:ea typeface="Arial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kumimoji="1" sz="3000">
          <a:solidFill>
            <a:schemeClr val="tx1"/>
          </a:solidFill>
          <a:latin typeface="Arial Narrow" charset="0"/>
          <a:ea typeface="Arial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kumimoji="1" sz="3000">
          <a:solidFill>
            <a:schemeClr val="tx1"/>
          </a:solidFill>
          <a:latin typeface="Arial Narrow" charset="0"/>
          <a:ea typeface="Arial" charset="0"/>
          <a:cs typeface="Arial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rtl="0" fontAlgn="base">
        <a:spcBef>
          <a:spcPct val="20000"/>
        </a:spcBef>
        <a:spcAft>
          <a:spcPts val="600"/>
        </a:spcAft>
        <a:buClr>
          <a:schemeClr val="tx2"/>
        </a:buClr>
        <a:buFont typeface="Arial" charset="0"/>
        <a:buChar char="•"/>
        <a:defRPr kumimoji="1" sz="1700" kern="1200" spc="30">
          <a:solidFill>
            <a:schemeClr val="tx1"/>
          </a:solidFill>
          <a:latin typeface="+mn-lt"/>
          <a:ea typeface="Arial" charset="0"/>
          <a:cs typeface="Arial" charset="0"/>
        </a:defRPr>
      </a:lvl1pPr>
      <a:lvl2pPr marL="742950" indent="-285750" algn="l" rtl="0" fontAlgn="base">
        <a:spcBef>
          <a:spcPct val="20000"/>
        </a:spcBef>
        <a:spcAft>
          <a:spcPts val="600"/>
        </a:spcAft>
        <a:buClr>
          <a:schemeClr val="tx2"/>
        </a:buClr>
        <a:buFont typeface="Arial" charset="0"/>
        <a:buChar char="•"/>
        <a:defRPr kumimoji="1" sz="1700" kern="1200" spc="3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fontAlgn="base">
        <a:spcBef>
          <a:spcPct val="20000"/>
        </a:spcBef>
        <a:spcAft>
          <a:spcPts val="600"/>
        </a:spcAft>
        <a:buClr>
          <a:schemeClr val="tx2"/>
        </a:buClr>
        <a:buFont typeface="Arial" charset="0"/>
        <a:buChar char="•"/>
        <a:defRPr kumimoji="1" sz="1700" kern="1200" spc="3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fontAlgn="base">
        <a:spcBef>
          <a:spcPct val="20000"/>
        </a:spcBef>
        <a:spcAft>
          <a:spcPts val="600"/>
        </a:spcAft>
        <a:buClr>
          <a:schemeClr val="tx2"/>
        </a:buClr>
        <a:buFont typeface="Arial" charset="0"/>
        <a:buChar char="•"/>
        <a:defRPr kumimoji="1" sz="1700" kern="1200" spc="3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fontAlgn="base">
        <a:spcBef>
          <a:spcPct val="20000"/>
        </a:spcBef>
        <a:spcAft>
          <a:spcPts val="600"/>
        </a:spcAft>
        <a:buClr>
          <a:schemeClr val="tx2"/>
        </a:buClr>
        <a:buFont typeface="Arial" charset="0"/>
        <a:buChar char="•"/>
        <a:defRPr kumimoji="1" sz="1700" kern="1200" spc="3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4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4" Type="http://schemas.openxmlformats.org/officeDocument/2006/relationships/image" Target="../media/image10.jpeg"/><Relationship Id="rId5" Type="http://schemas.openxmlformats.org/officeDocument/2006/relationships/image" Target="../media/image13.png"/><Relationship Id="rId6" Type="http://schemas.openxmlformats.org/officeDocument/2006/relationships/image" Target="../media/image11.jpeg"/><Relationship Id="rId7" Type="http://schemas.openxmlformats.org/officeDocument/2006/relationships/image" Target="../media/image12.jpeg"/><Relationship Id="rId8" Type="http://schemas.openxmlformats.org/officeDocument/2006/relationships/image" Target="../media/image14.jpeg"/><Relationship Id="rId1" Type="http://schemas.microsoft.com/office/2007/relationships/media" Target="file:///\\localhost\Users\avz\Desktop\%2525D0%252590%2525D0%2525BA%2525D0%2525BA%2520%2525D0%252593%2525D0%2525B8%2525D0%2525B4%2525D1%252580%2520%2525D0%2525A0%2525D0%2525B5%2525D1%252584%2525D1%252580%25202015\akkomod06.AVI" TargetMode="External"/><Relationship Id="rId2" Type="http://schemas.openxmlformats.org/officeDocument/2006/relationships/video" Target="file:///\\localhost\Users\avz\Desktop\%2525D0%252590%2525D0%2525BA%2525D0%2525BA%2520%2525D0%252593%2525D0%2525B8%2525D0%2525B4%2525D1%252580%2520%2525D0%2525A0%2525D0%2525B5%2525D1%252584%2525D1%252580%25202015\akkomod06.AVI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4" Type="http://schemas.openxmlformats.org/officeDocument/2006/relationships/image" Target="../media/image10.jpeg"/><Relationship Id="rId5" Type="http://schemas.openxmlformats.org/officeDocument/2006/relationships/image" Target="../media/image13.png"/><Relationship Id="rId6" Type="http://schemas.openxmlformats.org/officeDocument/2006/relationships/image" Target="../media/image11.jpeg"/><Relationship Id="rId7" Type="http://schemas.openxmlformats.org/officeDocument/2006/relationships/image" Target="../media/image12.jpeg"/><Relationship Id="rId8" Type="http://schemas.openxmlformats.org/officeDocument/2006/relationships/image" Target="../media/image14.jpeg"/><Relationship Id="rId9" Type="http://schemas.openxmlformats.org/officeDocument/2006/relationships/image" Target="../media/image15.jpeg"/><Relationship Id="rId10" Type="http://schemas.openxmlformats.org/officeDocument/2006/relationships/image" Target="../media/image16.jpeg"/><Relationship Id="rId11" Type="http://schemas.openxmlformats.org/officeDocument/2006/relationships/image" Target="../media/image17.jpeg"/><Relationship Id="rId1" Type="http://schemas.microsoft.com/office/2007/relationships/media" Target="file:///\\localhost\Users\avz\Desktop\%2525D0%252590%2525D0%2525BA%2525D0%2525BA%2520%2525D0%252593%2525D0%2525B8%2525D0%2525B4%2525D1%252580%2520%2525D0%2525A0%2525D0%2525B5%2525D1%252584%2525D1%252580%25202015\akkomod06.AVI" TargetMode="External"/><Relationship Id="rId2" Type="http://schemas.openxmlformats.org/officeDocument/2006/relationships/video" Target="file:///\\localhost\Users\avz\Desktop\%2525D0%252590%2525D0%2525BA%2525D0%2525BA%2520%2525D0%252593%2525D0%2525B8%2525D0%2525B4%2525D1%252580%2520%2525D0%2525A0%2525D0%2525B5%2525D1%252584%2525D1%252580%25202015\akkomod06.AVI" TargetMode="External"/></Relationships>
</file>

<file path=ppt/slides/_rels/slide14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8.png"/><Relationship Id="rId12" Type="http://schemas.openxmlformats.org/officeDocument/2006/relationships/image" Target="../media/image17.jpeg"/><Relationship Id="rId13" Type="http://schemas.openxmlformats.org/officeDocument/2006/relationships/image" Target="../media/image19.png"/><Relationship Id="rId1" Type="http://schemas.microsoft.com/office/2007/relationships/media" Target="file:///\\localhost\Users\avz\Desktop\%2525D0%252590%2525D0%2525BA%2525D0%2525BA%2520%2525D0%252593%2525D0%2525B8%2525D0%2525B4%2525D1%252580%2520%2525D0%2525A0%2525D0%2525B5%2525D1%252584%2525D1%252580%25202015\akkomod06.AVI" TargetMode="External"/><Relationship Id="rId2" Type="http://schemas.openxmlformats.org/officeDocument/2006/relationships/video" Target="file:///\\localhost\Users\avz\Desktop\%2525D0%252590%2525D0%2525BA%2525D0%2525BA%2520%2525D0%252593%2525D0%2525B8%2525D0%2525B4%2525D1%252580%2520%2525D0%2525A0%2525D0%2525B5%2525D1%252584%2525D1%252580%25202015\akkomod06.AVI" TargetMode="External"/><Relationship Id="rId3" Type="http://schemas.openxmlformats.org/officeDocument/2006/relationships/slideLayout" Target="../slideLayouts/slideLayout7.xml"/><Relationship Id="rId4" Type="http://schemas.openxmlformats.org/officeDocument/2006/relationships/image" Target="../media/image10.jpeg"/><Relationship Id="rId5" Type="http://schemas.openxmlformats.org/officeDocument/2006/relationships/image" Target="../media/image13.png"/><Relationship Id="rId6" Type="http://schemas.openxmlformats.org/officeDocument/2006/relationships/image" Target="../media/image11.jpeg"/><Relationship Id="rId7" Type="http://schemas.openxmlformats.org/officeDocument/2006/relationships/image" Target="../media/image12.jpeg"/><Relationship Id="rId8" Type="http://schemas.openxmlformats.org/officeDocument/2006/relationships/image" Target="../media/image14.jpeg"/><Relationship Id="rId9" Type="http://schemas.openxmlformats.org/officeDocument/2006/relationships/image" Target="../media/image15.jpeg"/><Relationship Id="rId10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8.png"/><Relationship Id="rId12" Type="http://schemas.openxmlformats.org/officeDocument/2006/relationships/image" Target="../media/image17.jpeg"/><Relationship Id="rId13" Type="http://schemas.openxmlformats.org/officeDocument/2006/relationships/image" Target="../media/image19.png"/><Relationship Id="rId14" Type="http://schemas.openxmlformats.org/officeDocument/2006/relationships/image" Target="../media/image20.jpeg"/><Relationship Id="rId1" Type="http://schemas.microsoft.com/office/2007/relationships/media" Target="file:///\\localhost\Users\avz\Desktop\%2525D0%252590%2525D0%2525BA%2525D0%2525BA%2520%2525D0%252593%2525D0%2525B8%2525D0%2525B4%2525D1%252580%2520%2525D0%2525A0%2525D0%2525B5%2525D1%252584%2525D1%252580%25202015\akkomod06.AVI" TargetMode="External"/><Relationship Id="rId2" Type="http://schemas.openxmlformats.org/officeDocument/2006/relationships/video" Target="file:///\\localhost\Users\avz\Desktop\%2525D0%252590%2525D0%2525BA%2525D0%2525BA%2520%2525D0%252593%2525D0%2525B8%2525D0%2525B4%2525D1%252580%2520%2525D0%2525A0%2525D0%2525B5%2525D1%252584%2525D1%252580%25202015\akkomod06.AVI" TargetMode="External"/><Relationship Id="rId3" Type="http://schemas.openxmlformats.org/officeDocument/2006/relationships/slideLayout" Target="../slideLayouts/slideLayout7.xml"/><Relationship Id="rId4" Type="http://schemas.openxmlformats.org/officeDocument/2006/relationships/image" Target="../media/image10.jpeg"/><Relationship Id="rId5" Type="http://schemas.openxmlformats.org/officeDocument/2006/relationships/image" Target="../media/image13.png"/><Relationship Id="rId6" Type="http://schemas.openxmlformats.org/officeDocument/2006/relationships/image" Target="../media/image11.jpeg"/><Relationship Id="rId7" Type="http://schemas.openxmlformats.org/officeDocument/2006/relationships/image" Target="../media/image12.jpeg"/><Relationship Id="rId8" Type="http://schemas.openxmlformats.org/officeDocument/2006/relationships/image" Target="../media/image14.jpeg"/><Relationship Id="rId9" Type="http://schemas.openxmlformats.org/officeDocument/2006/relationships/image" Target="../media/image15.jpeg"/><Relationship Id="rId10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6.jpeg"/><Relationship Id="rId12" Type="http://schemas.openxmlformats.org/officeDocument/2006/relationships/image" Target="../media/image18.png"/><Relationship Id="rId13" Type="http://schemas.openxmlformats.org/officeDocument/2006/relationships/image" Target="../media/image19.png"/><Relationship Id="rId14" Type="http://schemas.openxmlformats.org/officeDocument/2006/relationships/image" Target="../media/image20.jpeg"/><Relationship Id="rId15" Type="http://schemas.openxmlformats.org/officeDocument/2006/relationships/image" Target="../media/image21.png"/><Relationship Id="rId1" Type="http://schemas.microsoft.com/office/2007/relationships/media" Target="file:///\\localhost\Users\avz\Desktop\%2525D0%252590%2525D0%2525BA%2525D0%2525BA%2520%2525D0%252593%2525D0%2525B8%2525D0%2525B4%2525D1%252580%2520%2525D0%2525A0%2525D0%2525B5%2525D1%252584%2525D1%252580%25202015\akkomod06.AVI" TargetMode="External"/><Relationship Id="rId2" Type="http://schemas.openxmlformats.org/officeDocument/2006/relationships/video" Target="file:///\\localhost\Users\avz\Desktop\%2525D0%252590%2525D0%2525BA%2525D0%2525BA%2520%2525D0%252593%2525D0%2525B8%2525D0%2525B4%2525D1%252580%2520%2525D0%2525A0%2525D0%2525B5%2525D1%252584%2525D1%252580%25202015\akkomod06.AVI" TargetMode="External"/><Relationship Id="rId3" Type="http://schemas.openxmlformats.org/officeDocument/2006/relationships/slideLayout" Target="../slideLayouts/slideLayout7.xml"/><Relationship Id="rId4" Type="http://schemas.openxmlformats.org/officeDocument/2006/relationships/image" Target="../media/image10.jpeg"/><Relationship Id="rId5" Type="http://schemas.openxmlformats.org/officeDocument/2006/relationships/image" Target="../media/image13.png"/><Relationship Id="rId6" Type="http://schemas.openxmlformats.org/officeDocument/2006/relationships/image" Target="../media/image11.jpeg"/><Relationship Id="rId7" Type="http://schemas.openxmlformats.org/officeDocument/2006/relationships/image" Target="../media/image12.jpeg"/><Relationship Id="rId8" Type="http://schemas.openxmlformats.org/officeDocument/2006/relationships/image" Target="../media/image14.jpeg"/><Relationship Id="rId9" Type="http://schemas.openxmlformats.org/officeDocument/2006/relationships/image" Target="../media/image15.jpeg"/><Relationship Id="rId10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jpeg"/><Relationship Id="rId3" Type="http://schemas.microsoft.com/office/2007/relationships/hdphoto" Target="../media/hdphoto1.wdp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4" Type="http://schemas.openxmlformats.org/officeDocument/2006/relationships/image" Target="../media/image9.tif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tif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Excel_97-20041.xls"/><Relationship Id="rId4" Type="http://schemas.openxmlformats.org/officeDocument/2006/relationships/image" Target="../media/image30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jpeg"/><Relationship Id="rId3" Type="http://schemas.microsoft.com/office/2007/relationships/hdphoto" Target="../media/hdphoto2.wdp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Excel_97-20042.xls"/><Relationship Id="rId4" Type="http://schemas.openxmlformats.org/officeDocument/2006/relationships/image" Target="../media/image32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Excel_97-20043.xls"/><Relationship Id="rId4" Type="http://schemas.openxmlformats.org/officeDocument/2006/relationships/image" Target="../media/image33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4" Type="http://schemas.openxmlformats.org/officeDocument/2006/relationships/image" Target="../media/image8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tiff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4.jpeg"/><Relationship Id="rId3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4" Type="http://schemas.openxmlformats.org/officeDocument/2006/relationships/image" Target="../media/image8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tif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2271713" y="4065588"/>
            <a:ext cx="4581525" cy="1752600"/>
          </a:xfrm>
        </p:spPr>
        <p:txBody>
          <a:bodyPr/>
          <a:lstStyle/>
          <a:p>
            <a:pPr>
              <a:defRPr/>
            </a:pPr>
            <a:r>
              <a:rPr kumimoji="0" lang="ru-RU" dirty="0">
                <a:latin typeface="Arial Narrow" charset="0"/>
                <a:cs typeface="+mn-cs"/>
              </a:rPr>
              <a:t>А.В. Золотарёв, Е.В. Карлова</a:t>
            </a:r>
            <a:r>
              <a:rPr kumimoji="0" lang="ru-RU" dirty="0" smtClean="0">
                <a:latin typeface="Arial Narrow" charset="0"/>
                <a:cs typeface="+mn-cs"/>
              </a:rPr>
              <a:t>, </a:t>
            </a:r>
            <a:r>
              <a:rPr kumimoji="0" lang="ru-RU" dirty="0" err="1" smtClean="0">
                <a:latin typeface="Arial Narrow" charset="0"/>
                <a:cs typeface="+mn-cs"/>
              </a:rPr>
              <a:t>Ф.С.Галеева</a:t>
            </a:r>
            <a:r>
              <a:rPr kumimoji="0" lang="ru-RU" dirty="0" smtClean="0">
                <a:latin typeface="Arial Narrow" charset="0"/>
                <a:cs typeface="+mn-cs"/>
              </a:rPr>
              <a:t>, </a:t>
            </a:r>
            <a:r>
              <a:rPr kumimoji="0" lang="ru-RU" dirty="0" err="1" smtClean="0">
                <a:latin typeface="Arial Narrow" charset="0"/>
                <a:cs typeface="+mn-cs"/>
              </a:rPr>
              <a:t>Л.М.Габдрахманов</a:t>
            </a:r>
            <a:r>
              <a:rPr kumimoji="0" lang="ru-RU" dirty="0">
                <a:latin typeface="Arial Narrow" charset="0"/>
                <a:cs typeface="+mn-cs"/>
              </a:rPr>
              <a:t>,</a:t>
            </a:r>
            <a:r>
              <a:rPr kumimoji="0" lang="ru-RU" dirty="0" smtClean="0">
                <a:latin typeface="Arial Narrow" charset="0"/>
                <a:cs typeface="+mn-cs"/>
              </a:rPr>
              <a:t> А.А.Зохан, О.В.Павлова </a:t>
            </a:r>
            <a:endParaRPr kumimoji="0" lang="ru-RU" dirty="0">
              <a:latin typeface="Arial Narrow" charset="0"/>
              <a:cs typeface="+mn-cs"/>
            </a:endParaRPr>
          </a:p>
        </p:txBody>
      </p:sp>
      <p:sp>
        <p:nvSpPr>
          <p:cNvPr id="4" name="Название 3"/>
          <p:cNvSpPr>
            <a:spLocks noGrp="1"/>
          </p:cNvSpPr>
          <p:nvPr>
            <p:ph type="ctrTitle"/>
          </p:nvPr>
        </p:nvSpPr>
        <p:spPr>
          <a:xfrm>
            <a:off x="169863" y="1668463"/>
            <a:ext cx="8829675" cy="1470025"/>
          </a:xfrm>
        </p:spPr>
        <p:txBody>
          <a:bodyPr/>
          <a:lstStyle/>
          <a:p>
            <a:pPr>
              <a:defRPr/>
            </a:pPr>
            <a:r>
              <a:rPr kumimoji="0" lang="ru-RU" cap="none" dirty="0" err="1">
                <a:latin typeface="Arial Narrow" charset="0"/>
                <a:cs typeface="+mj-cs"/>
              </a:rPr>
              <a:t>О</a:t>
            </a:r>
            <a:r>
              <a:rPr kumimoji="0" lang="ru-RU" cap="none" dirty="0" err="1" smtClean="0">
                <a:latin typeface="Arial Narrow" charset="0"/>
                <a:cs typeface="+mj-cs"/>
              </a:rPr>
              <a:t>ткрытоугольная</a:t>
            </a:r>
            <a:r>
              <a:rPr kumimoji="0" lang="ru-RU" cap="none" dirty="0" smtClean="0">
                <a:latin typeface="Arial Narrow" charset="0"/>
                <a:cs typeface="+mj-cs"/>
              </a:rPr>
              <a:t> глаукома и рефракция: </a:t>
            </a:r>
            <a:br>
              <a:rPr kumimoji="0" lang="ru-RU" cap="none" dirty="0" smtClean="0">
                <a:latin typeface="Arial Narrow" charset="0"/>
                <a:cs typeface="+mj-cs"/>
              </a:rPr>
            </a:br>
            <a:r>
              <a:rPr kumimoji="0" lang="ru-RU" cap="none" dirty="0" smtClean="0">
                <a:latin typeface="Arial Narrow" charset="0"/>
                <a:cs typeface="+mj-cs"/>
              </a:rPr>
              <a:t>вариант патогенетического подхода к скринингу</a:t>
            </a:r>
            <a:endParaRPr kumimoji="0" lang="ru-RU" cap="none" dirty="0">
              <a:latin typeface="Arial Narrow" charset="0"/>
              <a:cs typeface="+mj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3370" y="281670"/>
            <a:ext cx="8788400" cy="33855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600" dirty="0">
                <a:latin typeface="+mj-lt"/>
              </a:rPr>
              <a:t>НИИ глазных болезней Самарского государственного медицинского университета</a:t>
            </a:r>
          </a:p>
        </p:txBody>
      </p:sp>
      <p:pic>
        <p:nvPicPr>
          <p:cNvPr id="2" name="Изображение 1" descr="a_65dea1d8.jpg"/>
          <p:cNvPicPr>
            <a:picLocks noChangeAspect="1"/>
          </p:cNvPicPr>
          <p:nvPr/>
        </p:nvPicPr>
        <p:blipFill>
          <a:blip r:embed="rId2" cstate="screen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5465" y="288102"/>
            <a:ext cx="641350" cy="641350"/>
          </a:xfrm>
          <a:prstGeom prst="rect">
            <a:avLst/>
          </a:prstGeo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DBAB81-8446-EF4C-8E8C-FBF68A096584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64345" y="567115"/>
            <a:ext cx="8788400" cy="33855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600" dirty="0" smtClean="0">
                <a:latin typeface="+mj-lt"/>
              </a:rPr>
              <a:t>Самарская областная клиническая офтальмологическая больница имени Т.И.Ерошевского</a:t>
            </a:r>
            <a:endParaRPr lang="ru-RU" sz="1600" dirty="0">
              <a:latin typeface="+mj-lt"/>
            </a:endParaRPr>
          </a:p>
        </p:txBody>
      </p:sp>
      <p:pic>
        <p:nvPicPr>
          <p:cNvPr id="6" name="Изображение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100" y="749300"/>
            <a:ext cx="8801100" cy="5359400"/>
          </a:xfrm>
          <a:prstGeom prst="rect">
            <a:avLst/>
          </a:prstGeom>
        </p:spPr>
      </p:pic>
      <p:pic>
        <p:nvPicPr>
          <p:cNvPr id="7" name="Изображение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100" y="749300"/>
            <a:ext cx="8801100" cy="5359400"/>
          </a:xfrm>
          <a:prstGeom prst="rect">
            <a:avLst/>
          </a:prstGeom>
        </p:spPr>
      </p:pic>
      <p:pic>
        <p:nvPicPr>
          <p:cNvPr id="9" name="Изображение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100" y="749300"/>
            <a:ext cx="8801100" cy="5359400"/>
          </a:xfrm>
          <a:prstGeom prst="rect">
            <a:avLst/>
          </a:prstGeom>
        </p:spPr>
      </p:pic>
      <p:pic>
        <p:nvPicPr>
          <p:cNvPr id="11" name="Изображение 10" descr="11 негатив.bmp"/>
          <p:cNvPicPr>
            <a:picLocks noChangeAspect="1"/>
          </p:cNvPicPr>
          <p:nvPr/>
        </p:nvPicPr>
        <p:blipFill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5611" y="300197"/>
            <a:ext cx="930310" cy="581282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slow">
    <p:randomBar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4294967295"/>
          </p:nvPr>
        </p:nvSpPr>
        <p:spPr>
          <a:xfrm>
            <a:off x="682625" y="2019300"/>
            <a:ext cx="3533775" cy="4114800"/>
          </a:xfrm>
        </p:spPr>
        <p:txBody>
          <a:bodyPr/>
          <a:lstStyle/>
          <a:p>
            <a:pPr>
              <a:defRPr/>
            </a:pPr>
            <a:r>
              <a:rPr kumimoji="0" lang="ru-RU" sz="2000" dirty="0" smtClean="0">
                <a:solidFill>
                  <a:schemeClr val="accent1"/>
                </a:solidFill>
                <a:latin typeface="Arial Narrow" charset="0"/>
                <a:cs typeface="+mn-cs"/>
              </a:rPr>
              <a:t>Дренажной системы глаза</a:t>
            </a:r>
          </a:p>
          <a:p>
            <a:pPr>
              <a:defRPr/>
            </a:pPr>
            <a:r>
              <a:rPr kumimoji="0" lang="ru-RU" sz="2000" dirty="0" smtClean="0">
                <a:solidFill>
                  <a:schemeClr val="accent1"/>
                </a:solidFill>
                <a:latin typeface="Arial Narrow" charset="0"/>
                <a:cs typeface="+mn-cs"/>
              </a:rPr>
              <a:t>Цилиарной мышцы</a:t>
            </a:r>
          </a:p>
          <a:p>
            <a:pPr>
              <a:defRPr/>
            </a:pPr>
            <a:r>
              <a:rPr kumimoji="0" lang="ru-RU" sz="2000" dirty="0" smtClean="0">
                <a:solidFill>
                  <a:schemeClr val="accent1"/>
                </a:solidFill>
                <a:latin typeface="Arial Narrow" charset="0"/>
                <a:cs typeface="+mn-cs"/>
              </a:rPr>
              <a:t>Связочного аппарата хрусталика и стекловидного тела</a:t>
            </a:r>
          </a:p>
          <a:p>
            <a:pPr>
              <a:defRPr/>
            </a:pPr>
            <a:r>
              <a:rPr kumimoji="0" lang="ru-RU" sz="2000" dirty="0" smtClean="0">
                <a:solidFill>
                  <a:schemeClr val="accent1"/>
                </a:solidFill>
                <a:latin typeface="Arial Narrow" charset="0"/>
                <a:cs typeface="+mn-cs"/>
              </a:rPr>
              <a:t>Хориоидеи</a:t>
            </a:r>
          </a:p>
          <a:p>
            <a:pPr>
              <a:defRPr/>
            </a:pPr>
            <a:r>
              <a:rPr kumimoji="0" lang="ru-RU" sz="2000" dirty="0" smtClean="0">
                <a:solidFill>
                  <a:schemeClr val="accent1"/>
                </a:solidFill>
                <a:latin typeface="Arial Narrow" charset="0"/>
                <a:cs typeface="+mn-cs"/>
              </a:rPr>
              <a:t>Супрахориоидеи</a:t>
            </a:r>
          </a:p>
          <a:p>
            <a:pPr>
              <a:defRPr/>
            </a:pPr>
            <a:r>
              <a:rPr kumimoji="0" lang="ru-RU" sz="2000" dirty="0" smtClean="0">
                <a:solidFill>
                  <a:schemeClr val="accent1"/>
                </a:solidFill>
                <a:latin typeface="Arial Narrow" charset="0"/>
                <a:cs typeface="+mn-cs"/>
              </a:rPr>
              <a:t>АККОМОДАЦИОННО-ГИДРОДИНАМИЧЕСКОЙ СИСТЕМЫ ГЛАЗА</a:t>
            </a:r>
          </a:p>
          <a:p>
            <a:pPr>
              <a:defRPr/>
            </a:pPr>
            <a:endParaRPr kumimoji="0" lang="ru-RU" sz="2000" dirty="0" smtClean="0">
              <a:latin typeface="Arial Narrow" charset="0"/>
              <a:cs typeface="+mn-cs"/>
            </a:endParaRPr>
          </a:p>
        </p:txBody>
      </p:sp>
      <p:sp>
        <p:nvSpPr>
          <p:cNvPr id="16" name="Название 1"/>
          <p:cNvSpPr txBox="1">
            <a:spLocks/>
          </p:cNvSpPr>
          <p:nvPr/>
        </p:nvSpPr>
        <p:spPr>
          <a:xfrm>
            <a:off x="609600" y="-319088"/>
            <a:ext cx="8382000" cy="1143001"/>
          </a:xfrm>
          <a:prstGeom prst="rect">
            <a:avLst/>
          </a:prstGeom>
        </p:spPr>
        <p:txBody>
          <a:bodyPr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kumimoji="1" sz="3000" kern="1200" cap="all" spc="50">
                <a:solidFill>
                  <a:schemeClr val="tx1"/>
                </a:solidFill>
                <a:latin typeface="+mj-lt"/>
                <a:ea typeface="Arial" charset="0"/>
                <a:cs typeface="Arial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 Narrow" charset="0"/>
                <a:ea typeface="Arial" charset="0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 Narrow" charset="0"/>
                <a:ea typeface="Arial" charset="0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 Narrow" charset="0"/>
                <a:ea typeface="Arial" charset="0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 Narrow" charset="0"/>
                <a:ea typeface="Arial" charset="0"/>
                <a:cs typeface="Arial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defRPr/>
            </a:pPr>
            <a:endParaRPr lang="ru-RU" dirty="0" smtClean="0"/>
          </a:p>
          <a:p>
            <a:pPr>
              <a:defRPr/>
            </a:pPr>
            <a:r>
              <a:rPr lang="ru-RU" dirty="0" smtClean="0"/>
              <a:t>Морфо-функциональные экспериментальные исследования (1997-</a:t>
            </a:r>
            <a:r>
              <a:rPr lang="ru-RU" dirty="0" smtClean="0"/>
              <a:t>2017)</a:t>
            </a:r>
            <a:endParaRPr lang="ru-RU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C19827-C0A2-8B4E-8275-223AE4DB8084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7479764"/>
      </p:ext>
    </p:extLst>
  </p:cSld>
  <p:clrMapOvr>
    <a:masterClrMapping/>
  </p:clrMapOvr>
  <p:transition xmlns:p14="http://schemas.microsoft.com/office/powerpoint/2010/main" spd="slow">
    <p:randomBar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3" descr="1 2 3 и 4 слои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A4927A"/>
              </a:clrFrom>
              <a:clrTo>
                <a:srgbClr val="A4927A">
                  <a:alpha val="0"/>
                </a:srgbClr>
              </a:clrTo>
            </a:clrChange>
            <a:lum bright="12000" contrast="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49713" y="1836738"/>
            <a:ext cx="4902200" cy="321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Содержимое 2"/>
          <p:cNvSpPr>
            <a:spLocks noGrp="1"/>
          </p:cNvSpPr>
          <p:nvPr>
            <p:ph sz="quarter" idx="4294967295"/>
          </p:nvPr>
        </p:nvSpPr>
        <p:spPr>
          <a:xfrm>
            <a:off x="682625" y="2019300"/>
            <a:ext cx="3533775" cy="4114800"/>
          </a:xfrm>
        </p:spPr>
        <p:txBody>
          <a:bodyPr/>
          <a:lstStyle/>
          <a:p>
            <a:pPr>
              <a:defRPr/>
            </a:pPr>
            <a:r>
              <a:rPr kumimoji="0" lang="ru-RU" sz="2000" dirty="0" smtClean="0">
                <a:latin typeface="Arial Narrow" charset="0"/>
                <a:cs typeface="+mn-cs"/>
              </a:rPr>
              <a:t>Дренажной системы глаза</a:t>
            </a:r>
          </a:p>
          <a:p>
            <a:pPr>
              <a:defRPr/>
            </a:pPr>
            <a:r>
              <a:rPr kumimoji="0" lang="ru-RU" sz="2000" dirty="0" smtClean="0">
                <a:solidFill>
                  <a:schemeClr val="accent1"/>
                </a:solidFill>
                <a:latin typeface="Arial Narrow" charset="0"/>
                <a:cs typeface="+mn-cs"/>
              </a:rPr>
              <a:t>Увеосклерального оттока</a:t>
            </a:r>
          </a:p>
          <a:p>
            <a:pPr>
              <a:defRPr/>
            </a:pPr>
            <a:r>
              <a:rPr kumimoji="0" lang="ru-RU" sz="2000" dirty="0" smtClean="0">
                <a:solidFill>
                  <a:schemeClr val="accent1"/>
                </a:solidFill>
                <a:latin typeface="Arial Narrow" charset="0"/>
                <a:cs typeface="+mn-cs"/>
              </a:rPr>
              <a:t>Связочного аппарата хрусталика и стекловидного тела</a:t>
            </a:r>
          </a:p>
          <a:p>
            <a:pPr>
              <a:defRPr/>
            </a:pPr>
            <a:r>
              <a:rPr kumimoji="0" lang="ru-RU" sz="2000" dirty="0" smtClean="0">
                <a:solidFill>
                  <a:schemeClr val="accent1"/>
                </a:solidFill>
                <a:latin typeface="Arial Narrow" charset="0"/>
                <a:cs typeface="+mn-cs"/>
              </a:rPr>
              <a:t>Хориоидеи</a:t>
            </a:r>
          </a:p>
          <a:p>
            <a:pPr>
              <a:defRPr/>
            </a:pPr>
            <a:r>
              <a:rPr kumimoji="0" lang="ru-RU" sz="2000" dirty="0" smtClean="0">
                <a:solidFill>
                  <a:schemeClr val="accent1"/>
                </a:solidFill>
                <a:latin typeface="Arial Narrow" charset="0"/>
                <a:cs typeface="+mn-cs"/>
              </a:rPr>
              <a:t>Супрахориоидеи</a:t>
            </a:r>
          </a:p>
          <a:p>
            <a:pPr>
              <a:defRPr/>
            </a:pPr>
            <a:r>
              <a:rPr kumimoji="0" lang="ru-RU" sz="2000" dirty="0" smtClean="0">
                <a:solidFill>
                  <a:schemeClr val="accent1"/>
                </a:solidFill>
                <a:latin typeface="Arial Narrow" charset="0"/>
                <a:cs typeface="+mn-cs"/>
              </a:rPr>
              <a:t>АККОМОДАЦИОННО-ГИДРОДИНАМИЧЕСКОЙ СИСТЕМЫ ГЛАЗА</a:t>
            </a:r>
          </a:p>
          <a:p>
            <a:pPr>
              <a:defRPr/>
            </a:pPr>
            <a:endParaRPr kumimoji="0" lang="ru-RU" sz="2000" dirty="0" smtClean="0">
              <a:latin typeface="Arial Narrow" charset="0"/>
              <a:cs typeface="+mn-cs"/>
            </a:endParaRPr>
          </a:p>
        </p:txBody>
      </p:sp>
      <p:pic>
        <p:nvPicPr>
          <p:cNvPr id="13" name="Picture 3" descr="КСУ ВанГизон10"/>
          <p:cNvPicPr>
            <a:picLocks noChangeArrowheads="1"/>
          </p:cNvPicPr>
          <p:nvPr/>
        </p:nvPicPr>
        <p:blipFill>
          <a:blip r:embed="rId3" cstate="screen">
            <a:lum bright="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28665" y="3975638"/>
            <a:ext cx="1463675" cy="2257425"/>
          </a:xfrm>
          <a:prstGeom prst="rect">
            <a:avLst/>
          </a:prstGeom>
          <a:noFill/>
          <a:ln w="19050">
            <a:solidFill>
              <a:srgbClr val="CCCC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4" name="Picture 4" descr="УВ ВанГизон10"/>
          <p:cNvPicPr>
            <a:picLocks noChangeArrowheads="1"/>
          </p:cNvPicPr>
          <p:nvPr/>
        </p:nvPicPr>
        <p:blipFill>
          <a:blip r:embed="rId4" cstate="screen">
            <a:lum bright="6000" contrast="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88768" y="3963543"/>
            <a:ext cx="1463675" cy="2257425"/>
          </a:xfrm>
          <a:prstGeom prst="rect">
            <a:avLst/>
          </a:prstGeom>
          <a:noFill/>
          <a:ln w="19050">
            <a:solidFill>
              <a:srgbClr val="CCCC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6" name="Название 1"/>
          <p:cNvSpPr txBox="1">
            <a:spLocks/>
          </p:cNvSpPr>
          <p:nvPr/>
        </p:nvSpPr>
        <p:spPr>
          <a:xfrm>
            <a:off x="609600" y="-319088"/>
            <a:ext cx="8382000" cy="1143001"/>
          </a:xfrm>
          <a:prstGeom prst="rect">
            <a:avLst/>
          </a:prstGeom>
        </p:spPr>
        <p:txBody>
          <a:bodyPr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kumimoji="1" sz="3000" kern="1200" cap="all" spc="50">
                <a:solidFill>
                  <a:schemeClr val="tx1"/>
                </a:solidFill>
                <a:latin typeface="+mj-lt"/>
                <a:ea typeface="Arial" charset="0"/>
                <a:cs typeface="Arial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 Narrow" charset="0"/>
                <a:ea typeface="Arial" charset="0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 Narrow" charset="0"/>
                <a:ea typeface="Arial" charset="0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 Narrow" charset="0"/>
                <a:ea typeface="Arial" charset="0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 Narrow" charset="0"/>
                <a:ea typeface="Arial" charset="0"/>
                <a:cs typeface="Arial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defRPr/>
            </a:pPr>
            <a:endParaRPr lang="ru-RU" dirty="0" smtClean="0"/>
          </a:p>
          <a:p>
            <a:pPr>
              <a:defRPr/>
            </a:pPr>
            <a:r>
              <a:rPr lang="ru-RU" dirty="0" smtClean="0"/>
              <a:t>Морфо-функциональные экспериментальные исследования (1997-</a:t>
            </a:r>
            <a:r>
              <a:rPr lang="ru-RU" dirty="0" smtClean="0"/>
              <a:t>2017)</a:t>
            </a:r>
            <a:endParaRPr lang="ru-RU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1AACD9-077D-5D4A-8D7E-D7CB94BC5848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990934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3" descr="1 2 3 и 4 слои"/>
          <p:cNvPicPr>
            <a:picLocks noChangeAspect="1" noChangeArrowheads="1"/>
          </p:cNvPicPr>
          <p:nvPr/>
        </p:nvPicPr>
        <p:blipFill>
          <a:blip r:embed="rId4" cstate="screen">
            <a:clrChange>
              <a:clrFrom>
                <a:srgbClr val="A4927A"/>
              </a:clrFrom>
              <a:clrTo>
                <a:srgbClr val="A4927A">
                  <a:alpha val="0"/>
                </a:srgbClr>
              </a:clrTo>
            </a:clrChange>
            <a:lum bright="12000" contrast="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49713" y="1836738"/>
            <a:ext cx="4902200" cy="321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Содержимое 2"/>
          <p:cNvSpPr>
            <a:spLocks noGrp="1"/>
          </p:cNvSpPr>
          <p:nvPr>
            <p:ph sz="quarter" idx="4294967295"/>
          </p:nvPr>
        </p:nvSpPr>
        <p:spPr>
          <a:xfrm>
            <a:off x="682625" y="2019300"/>
            <a:ext cx="3533775" cy="4114800"/>
          </a:xfrm>
        </p:spPr>
        <p:txBody>
          <a:bodyPr/>
          <a:lstStyle/>
          <a:p>
            <a:pPr>
              <a:defRPr/>
            </a:pPr>
            <a:r>
              <a:rPr kumimoji="0" lang="ru-RU" sz="2000" dirty="0" smtClean="0">
                <a:latin typeface="Arial Narrow" charset="0"/>
                <a:cs typeface="+mn-cs"/>
              </a:rPr>
              <a:t>Дренажной системы глаза</a:t>
            </a:r>
          </a:p>
          <a:p>
            <a:pPr>
              <a:defRPr/>
            </a:pPr>
            <a:r>
              <a:rPr kumimoji="0" lang="ru-RU" sz="2000" dirty="0" smtClean="0">
                <a:latin typeface="Arial Narrow" charset="0"/>
                <a:cs typeface="+mn-cs"/>
              </a:rPr>
              <a:t>Увеосклерального оттока</a:t>
            </a:r>
          </a:p>
          <a:p>
            <a:pPr>
              <a:defRPr/>
            </a:pPr>
            <a:r>
              <a:rPr kumimoji="0" lang="ru-RU" sz="2000" dirty="0" smtClean="0">
                <a:solidFill>
                  <a:srgbClr val="7E97AD"/>
                </a:solidFill>
                <a:latin typeface="Arial Narrow" charset="0"/>
                <a:cs typeface="+mn-cs"/>
              </a:rPr>
              <a:t>Связочного аппарата хрусталика и стекловидного тела</a:t>
            </a:r>
          </a:p>
          <a:p>
            <a:pPr>
              <a:defRPr/>
            </a:pPr>
            <a:r>
              <a:rPr kumimoji="0" lang="ru-RU" sz="2000" dirty="0" smtClean="0">
                <a:solidFill>
                  <a:srgbClr val="7E97AD"/>
                </a:solidFill>
                <a:latin typeface="Arial Narrow" charset="0"/>
                <a:cs typeface="+mn-cs"/>
              </a:rPr>
              <a:t>Хориоидеи</a:t>
            </a:r>
          </a:p>
          <a:p>
            <a:pPr>
              <a:defRPr/>
            </a:pPr>
            <a:r>
              <a:rPr kumimoji="0" lang="ru-RU" sz="2000" dirty="0" smtClean="0">
                <a:solidFill>
                  <a:srgbClr val="7E97AD"/>
                </a:solidFill>
                <a:latin typeface="Arial Narrow" charset="0"/>
                <a:cs typeface="+mn-cs"/>
              </a:rPr>
              <a:t>Супрахориоидеи</a:t>
            </a:r>
          </a:p>
          <a:p>
            <a:pPr>
              <a:defRPr/>
            </a:pPr>
            <a:r>
              <a:rPr kumimoji="0" lang="ru-RU" sz="2000" dirty="0" smtClean="0">
                <a:solidFill>
                  <a:srgbClr val="7E97AD"/>
                </a:solidFill>
                <a:latin typeface="Arial Narrow" charset="0"/>
                <a:cs typeface="+mn-cs"/>
              </a:rPr>
              <a:t>АККОМОДАЦИОННО-ГИДРОДИНАМИЧЕСКОЙ СИСТЕМЫ ГЛАЗА</a:t>
            </a:r>
          </a:p>
          <a:p>
            <a:pPr>
              <a:defRPr/>
            </a:pPr>
            <a:endParaRPr kumimoji="0" lang="ru-RU" sz="2000" dirty="0" smtClean="0">
              <a:latin typeface="Arial Narrow" charset="0"/>
              <a:cs typeface="+mn-cs"/>
            </a:endParaRPr>
          </a:p>
        </p:txBody>
      </p:sp>
      <p:pic>
        <p:nvPicPr>
          <p:cNvPr id="10" name="akkomod06.AVI">
            <a:hlinkClick r:id="" action="ppaction://media"/>
          </p:cNvPr>
          <p:cNvPicPr>
            <a:picLocks noRot="1" noChangeAspect="1" noChangeArrowheads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45063" y="2736850"/>
            <a:ext cx="3090862" cy="2119313"/>
          </a:xfrm>
          <a:prstGeom prst="rect">
            <a:avLst/>
          </a:prstGeom>
          <a:ln cap="flat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" name="Picture 3" descr="КСУ ВанГизон10"/>
          <p:cNvPicPr>
            <a:picLocks noChangeArrowheads="1"/>
          </p:cNvPicPr>
          <p:nvPr/>
        </p:nvPicPr>
        <p:blipFill>
          <a:blip r:embed="rId6" cstate="screen">
            <a:lum bright="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02100" y="4398963"/>
            <a:ext cx="1463675" cy="2257425"/>
          </a:xfrm>
          <a:prstGeom prst="rect">
            <a:avLst/>
          </a:prstGeom>
          <a:noFill/>
          <a:ln w="19050">
            <a:solidFill>
              <a:srgbClr val="CCCC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4" name="Picture 4" descr="УВ ВанГизон10"/>
          <p:cNvPicPr>
            <a:picLocks noChangeArrowheads="1"/>
          </p:cNvPicPr>
          <p:nvPr/>
        </p:nvPicPr>
        <p:blipFill>
          <a:blip r:embed="rId7" cstate="screen">
            <a:lum bright="6000" contrast="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35638" y="4398963"/>
            <a:ext cx="1463675" cy="2257425"/>
          </a:xfrm>
          <a:prstGeom prst="rect">
            <a:avLst/>
          </a:prstGeom>
          <a:noFill/>
          <a:ln w="19050">
            <a:solidFill>
              <a:srgbClr val="CCCC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5" name="Picture 2" descr="тушь 1 мелк"/>
          <p:cNvPicPr>
            <a:picLocks noChangeAspect="1" noChangeArrowheads="1"/>
          </p:cNvPicPr>
          <p:nvPr/>
        </p:nvPicPr>
        <p:blipFill>
          <a:blip r:embed="rId8">
            <a:lum bright="-6000" contrast="1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43425" y="2749550"/>
            <a:ext cx="3940175" cy="2459038"/>
          </a:xfrm>
          <a:prstGeom prst="rect">
            <a:avLst/>
          </a:prstGeom>
          <a:noFill/>
          <a:ln w="19050">
            <a:solidFill>
              <a:srgbClr val="CCCC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6" name="Название 1"/>
          <p:cNvSpPr txBox="1">
            <a:spLocks/>
          </p:cNvSpPr>
          <p:nvPr/>
        </p:nvSpPr>
        <p:spPr>
          <a:xfrm>
            <a:off x="609600" y="-319088"/>
            <a:ext cx="8382000" cy="1143001"/>
          </a:xfrm>
          <a:prstGeom prst="rect">
            <a:avLst/>
          </a:prstGeom>
        </p:spPr>
        <p:txBody>
          <a:bodyPr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kumimoji="1" sz="3000" kern="1200" cap="all" spc="50">
                <a:solidFill>
                  <a:schemeClr val="tx1"/>
                </a:solidFill>
                <a:latin typeface="+mj-lt"/>
                <a:ea typeface="Arial" charset="0"/>
                <a:cs typeface="Arial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 Narrow" charset="0"/>
                <a:ea typeface="Arial" charset="0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 Narrow" charset="0"/>
                <a:ea typeface="Arial" charset="0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 Narrow" charset="0"/>
                <a:ea typeface="Arial" charset="0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 Narrow" charset="0"/>
                <a:ea typeface="Arial" charset="0"/>
                <a:cs typeface="Arial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defRPr/>
            </a:pPr>
            <a:endParaRPr lang="ru-RU" dirty="0" smtClean="0"/>
          </a:p>
          <a:p>
            <a:pPr>
              <a:defRPr/>
            </a:pPr>
            <a:r>
              <a:rPr lang="ru-RU" dirty="0" smtClean="0"/>
              <a:t>Морфо-функциональные экспериментальные исследования (1997-</a:t>
            </a:r>
            <a:r>
              <a:rPr lang="ru-RU" dirty="0" smtClean="0"/>
              <a:t>2017)</a:t>
            </a:r>
            <a:endParaRPr lang="ru-RU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79F92E-E066-1645-9CB5-AD66F4147A27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597040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0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video>
              <p:cMediaNode>
                <p:cTn id="12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vide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3" descr="1 2 3 и 4 слои"/>
          <p:cNvPicPr>
            <a:picLocks noChangeAspect="1" noChangeArrowheads="1"/>
          </p:cNvPicPr>
          <p:nvPr/>
        </p:nvPicPr>
        <p:blipFill>
          <a:blip r:embed="rId4" cstate="screen">
            <a:clrChange>
              <a:clrFrom>
                <a:srgbClr val="A4927A"/>
              </a:clrFrom>
              <a:clrTo>
                <a:srgbClr val="A4927A">
                  <a:alpha val="0"/>
                </a:srgbClr>
              </a:clrTo>
            </a:clrChange>
            <a:lum bright="12000" contrast="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49713" y="1836738"/>
            <a:ext cx="4902200" cy="321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Содержимое 2"/>
          <p:cNvSpPr>
            <a:spLocks noGrp="1"/>
          </p:cNvSpPr>
          <p:nvPr>
            <p:ph sz="quarter" idx="4294967295"/>
          </p:nvPr>
        </p:nvSpPr>
        <p:spPr>
          <a:xfrm>
            <a:off x="682625" y="2019300"/>
            <a:ext cx="3533775" cy="4114800"/>
          </a:xfrm>
        </p:spPr>
        <p:txBody>
          <a:bodyPr/>
          <a:lstStyle/>
          <a:p>
            <a:pPr>
              <a:defRPr/>
            </a:pPr>
            <a:r>
              <a:rPr kumimoji="0" lang="ru-RU" sz="2000" dirty="0" smtClean="0">
                <a:latin typeface="Arial Narrow" charset="0"/>
                <a:cs typeface="+mn-cs"/>
              </a:rPr>
              <a:t>Дренажной системы глаза</a:t>
            </a:r>
          </a:p>
          <a:p>
            <a:pPr>
              <a:defRPr/>
            </a:pPr>
            <a:r>
              <a:rPr kumimoji="0" lang="ru-RU" sz="2000" dirty="0" smtClean="0">
                <a:latin typeface="Arial Narrow" charset="0"/>
                <a:cs typeface="+mn-cs"/>
              </a:rPr>
              <a:t>Увеосклерального оттока</a:t>
            </a:r>
          </a:p>
          <a:p>
            <a:pPr>
              <a:defRPr/>
            </a:pPr>
            <a:r>
              <a:rPr kumimoji="0" lang="ru-RU" sz="2000" dirty="0" smtClean="0">
                <a:latin typeface="Arial Narrow" charset="0"/>
                <a:cs typeface="+mn-cs"/>
              </a:rPr>
              <a:t>Связочного аппарата хрусталика и стекловидного тела</a:t>
            </a:r>
          </a:p>
          <a:p>
            <a:pPr>
              <a:defRPr/>
            </a:pPr>
            <a:r>
              <a:rPr kumimoji="0" lang="ru-RU" sz="2000" dirty="0" smtClean="0">
                <a:solidFill>
                  <a:srgbClr val="7E97AD"/>
                </a:solidFill>
                <a:latin typeface="Arial Narrow" charset="0"/>
                <a:cs typeface="+mn-cs"/>
              </a:rPr>
              <a:t>Хориоидеи</a:t>
            </a:r>
          </a:p>
          <a:p>
            <a:pPr>
              <a:defRPr/>
            </a:pPr>
            <a:r>
              <a:rPr kumimoji="0" lang="ru-RU" sz="2000" dirty="0" smtClean="0">
                <a:solidFill>
                  <a:srgbClr val="7E97AD"/>
                </a:solidFill>
                <a:latin typeface="Arial Narrow" charset="0"/>
                <a:cs typeface="+mn-cs"/>
              </a:rPr>
              <a:t>Супрахориоидеи</a:t>
            </a:r>
          </a:p>
          <a:p>
            <a:pPr>
              <a:defRPr/>
            </a:pPr>
            <a:r>
              <a:rPr kumimoji="0" lang="ru-RU" sz="2000" dirty="0" smtClean="0">
                <a:solidFill>
                  <a:srgbClr val="7E97AD"/>
                </a:solidFill>
                <a:latin typeface="Arial Narrow" charset="0"/>
                <a:cs typeface="+mn-cs"/>
              </a:rPr>
              <a:t>АККОМОДАЦИОННО-ГИДРОДИНАМИЧЕСКОЙ СИСТЕМЫ ГЛАЗА</a:t>
            </a:r>
          </a:p>
          <a:p>
            <a:pPr>
              <a:defRPr/>
            </a:pPr>
            <a:endParaRPr kumimoji="0" lang="ru-RU" sz="2000" dirty="0" smtClean="0">
              <a:latin typeface="Arial Narrow" charset="0"/>
              <a:cs typeface="+mn-cs"/>
            </a:endParaRPr>
          </a:p>
        </p:txBody>
      </p:sp>
      <p:sp>
        <p:nvSpPr>
          <p:cNvPr id="7" name="Название 1"/>
          <p:cNvSpPr txBox="1">
            <a:spLocks/>
          </p:cNvSpPr>
          <p:nvPr/>
        </p:nvSpPr>
        <p:spPr>
          <a:xfrm>
            <a:off x="609600" y="-319088"/>
            <a:ext cx="8382000" cy="1143001"/>
          </a:xfrm>
          <a:prstGeom prst="rect">
            <a:avLst/>
          </a:prstGeom>
        </p:spPr>
        <p:txBody>
          <a:bodyPr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kumimoji="1" sz="3000" kern="1200" cap="all" spc="50">
                <a:solidFill>
                  <a:schemeClr val="tx1"/>
                </a:solidFill>
                <a:latin typeface="+mj-lt"/>
                <a:ea typeface="Arial" charset="0"/>
                <a:cs typeface="Arial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 Narrow" charset="0"/>
                <a:ea typeface="Arial" charset="0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 Narrow" charset="0"/>
                <a:ea typeface="Arial" charset="0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 Narrow" charset="0"/>
                <a:ea typeface="Arial" charset="0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 Narrow" charset="0"/>
                <a:ea typeface="Arial" charset="0"/>
                <a:cs typeface="Arial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defRPr/>
            </a:pPr>
            <a:endParaRPr lang="ru-RU" dirty="0" smtClean="0"/>
          </a:p>
          <a:p>
            <a:pPr>
              <a:defRPr/>
            </a:pPr>
            <a:r>
              <a:rPr lang="ru-RU" dirty="0" smtClean="0"/>
              <a:t>Морфо-функциональные экспериментальные исследования (1997-</a:t>
            </a:r>
            <a:r>
              <a:rPr lang="ru-RU" dirty="0" smtClean="0"/>
              <a:t>2017)</a:t>
            </a:r>
            <a:endParaRPr lang="ru-RU" dirty="0"/>
          </a:p>
        </p:txBody>
      </p:sp>
      <p:pic>
        <p:nvPicPr>
          <p:cNvPr id="10" name="akkomod06.AVI">
            <a:hlinkClick r:id="" action="ppaction://media"/>
          </p:cNvPr>
          <p:cNvPicPr>
            <a:picLocks noRot="1" noChangeAspect="1" noChangeArrowheads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45063" y="2736850"/>
            <a:ext cx="3090862" cy="2119313"/>
          </a:xfrm>
          <a:prstGeom prst="rect">
            <a:avLst/>
          </a:prstGeom>
          <a:ln cap="flat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" name="Picture 3" descr="КСУ ВанГизон10"/>
          <p:cNvPicPr>
            <a:picLocks noChangeArrowheads="1"/>
          </p:cNvPicPr>
          <p:nvPr/>
        </p:nvPicPr>
        <p:blipFill>
          <a:blip r:embed="rId6" cstate="screen">
            <a:lum bright="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02100" y="4398963"/>
            <a:ext cx="1463675" cy="2257425"/>
          </a:xfrm>
          <a:prstGeom prst="rect">
            <a:avLst/>
          </a:prstGeom>
          <a:noFill/>
          <a:ln w="19050">
            <a:solidFill>
              <a:srgbClr val="CCCC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4" name="Picture 4" descr="УВ ВанГизон10"/>
          <p:cNvPicPr>
            <a:picLocks noChangeArrowheads="1"/>
          </p:cNvPicPr>
          <p:nvPr/>
        </p:nvPicPr>
        <p:blipFill>
          <a:blip r:embed="rId7" cstate="screen">
            <a:lum bright="6000" contrast="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35638" y="4398963"/>
            <a:ext cx="1463675" cy="2257425"/>
          </a:xfrm>
          <a:prstGeom prst="rect">
            <a:avLst/>
          </a:prstGeom>
          <a:noFill/>
          <a:ln w="19050">
            <a:solidFill>
              <a:srgbClr val="CCCC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5" name="Picture 2" descr="тушь 1 мелк"/>
          <p:cNvPicPr>
            <a:picLocks noChangeAspect="1" noChangeArrowheads="1"/>
          </p:cNvPicPr>
          <p:nvPr/>
        </p:nvPicPr>
        <p:blipFill>
          <a:blip r:embed="rId8">
            <a:lum bright="-6000" contrast="1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43425" y="2749550"/>
            <a:ext cx="3940175" cy="2459038"/>
          </a:xfrm>
          <a:prstGeom prst="rect">
            <a:avLst/>
          </a:prstGeom>
          <a:noFill/>
          <a:ln w="19050">
            <a:solidFill>
              <a:srgbClr val="CCCC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4" name="Picture 9" descr="CIMG3595 smallestсиний"/>
          <p:cNvPicPr>
            <a:picLocks noChangeAspect="1" noChangeArrowheads="1"/>
          </p:cNvPicPr>
          <p:nvPr/>
        </p:nvPicPr>
        <p:blipFill>
          <a:blip r:embed="rId9">
            <a:lum bright="12000" contrast="1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97375" y="2111375"/>
            <a:ext cx="3687763" cy="277812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5" name="Picture 10" descr="свзки крупно шэд-хайл малый"/>
          <p:cNvPicPr>
            <a:picLocks noChangeAspect="1" noChangeArrowheads="1"/>
          </p:cNvPicPr>
          <p:nvPr/>
        </p:nvPicPr>
        <p:blipFill>
          <a:blip r:embed="rId10" cstate="screen">
            <a:lum contras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07000" y="3636963"/>
            <a:ext cx="3581400" cy="2617787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6" name="Picture 12" descr="ZINN LIGAMENT small"/>
          <p:cNvPicPr>
            <a:picLocks noChangeAspect="1" noChangeArrowheads="1"/>
          </p:cNvPicPr>
          <p:nvPr/>
        </p:nvPicPr>
        <p:blipFill>
          <a:blip r:embed="rId11" cstate="screen">
            <a:lum contras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91025" y="5632450"/>
            <a:ext cx="4087813" cy="836613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E0F89B-F87A-7C48-A465-05E8A4D97327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589410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0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video>
              <p:cMediaNode>
                <p:cTn id="12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vide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3" descr="1 2 3 и 4 слои"/>
          <p:cNvPicPr>
            <a:picLocks noChangeAspect="1" noChangeArrowheads="1"/>
          </p:cNvPicPr>
          <p:nvPr/>
        </p:nvPicPr>
        <p:blipFill>
          <a:blip r:embed="rId4" cstate="screen">
            <a:clrChange>
              <a:clrFrom>
                <a:srgbClr val="A4927A"/>
              </a:clrFrom>
              <a:clrTo>
                <a:srgbClr val="A4927A">
                  <a:alpha val="0"/>
                </a:srgbClr>
              </a:clrTo>
            </a:clrChange>
            <a:lum bright="12000" contrast="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49713" y="1836738"/>
            <a:ext cx="4902200" cy="321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Содержимое 2"/>
          <p:cNvSpPr>
            <a:spLocks noGrp="1"/>
          </p:cNvSpPr>
          <p:nvPr>
            <p:ph sz="quarter" idx="4294967295"/>
          </p:nvPr>
        </p:nvSpPr>
        <p:spPr>
          <a:xfrm>
            <a:off x="682625" y="2019300"/>
            <a:ext cx="3533775" cy="4114800"/>
          </a:xfrm>
        </p:spPr>
        <p:txBody>
          <a:bodyPr/>
          <a:lstStyle/>
          <a:p>
            <a:pPr>
              <a:defRPr/>
            </a:pPr>
            <a:r>
              <a:rPr kumimoji="0" lang="ru-RU" sz="2000" dirty="0" smtClean="0">
                <a:latin typeface="Arial Narrow" charset="0"/>
                <a:cs typeface="+mn-cs"/>
              </a:rPr>
              <a:t>Дренажной системы глаза</a:t>
            </a:r>
          </a:p>
          <a:p>
            <a:pPr>
              <a:defRPr/>
            </a:pPr>
            <a:r>
              <a:rPr kumimoji="0" lang="ru-RU" sz="2000" dirty="0" smtClean="0">
                <a:latin typeface="Arial Narrow" charset="0"/>
                <a:cs typeface="+mn-cs"/>
              </a:rPr>
              <a:t>Увеосклерального оттока</a:t>
            </a:r>
          </a:p>
          <a:p>
            <a:pPr>
              <a:defRPr/>
            </a:pPr>
            <a:r>
              <a:rPr kumimoji="0" lang="ru-RU" sz="2000" dirty="0" smtClean="0">
                <a:latin typeface="Arial Narrow" charset="0"/>
                <a:cs typeface="+mn-cs"/>
              </a:rPr>
              <a:t>Связочного аппарата хрусталика и стекловидного тела</a:t>
            </a:r>
          </a:p>
          <a:p>
            <a:pPr>
              <a:defRPr/>
            </a:pPr>
            <a:r>
              <a:rPr kumimoji="0" lang="ru-RU" sz="2000" dirty="0" smtClean="0">
                <a:solidFill>
                  <a:srgbClr val="FFFFFF"/>
                </a:solidFill>
                <a:latin typeface="Arial Narrow" charset="0"/>
                <a:cs typeface="+mn-cs"/>
              </a:rPr>
              <a:t>Хориоидеи</a:t>
            </a:r>
          </a:p>
          <a:p>
            <a:pPr>
              <a:defRPr/>
            </a:pPr>
            <a:r>
              <a:rPr kumimoji="0" lang="ru-RU" sz="2000" dirty="0" smtClean="0">
                <a:solidFill>
                  <a:srgbClr val="7E97AD"/>
                </a:solidFill>
                <a:latin typeface="Arial Narrow" charset="0"/>
                <a:cs typeface="+mn-cs"/>
              </a:rPr>
              <a:t>Супрахориоидеи</a:t>
            </a:r>
          </a:p>
          <a:p>
            <a:pPr>
              <a:defRPr/>
            </a:pPr>
            <a:r>
              <a:rPr kumimoji="0" lang="ru-RU" sz="2000" dirty="0" smtClean="0">
                <a:solidFill>
                  <a:srgbClr val="7E97AD"/>
                </a:solidFill>
                <a:latin typeface="Arial Narrow" charset="0"/>
                <a:cs typeface="+mn-cs"/>
              </a:rPr>
              <a:t>АККОМОДАЦИОННО-ГИДРОДИНАМИЧЕСКОЙ СИСТЕМЫ ГЛАЗА</a:t>
            </a:r>
          </a:p>
          <a:p>
            <a:pPr>
              <a:defRPr/>
            </a:pPr>
            <a:endParaRPr kumimoji="0" lang="ru-RU" sz="2000" dirty="0" smtClean="0">
              <a:latin typeface="Arial Narrow" charset="0"/>
              <a:cs typeface="+mn-cs"/>
            </a:endParaRPr>
          </a:p>
        </p:txBody>
      </p:sp>
      <p:sp>
        <p:nvSpPr>
          <p:cNvPr id="7" name="Название 1"/>
          <p:cNvSpPr txBox="1">
            <a:spLocks/>
          </p:cNvSpPr>
          <p:nvPr/>
        </p:nvSpPr>
        <p:spPr>
          <a:xfrm>
            <a:off x="609600" y="-319088"/>
            <a:ext cx="8382000" cy="1143001"/>
          </a:xfrm>
          <a:prstGeom prst="rect">
            <a:avLst/>
          </a:prstGeom>
        </p:spPr>
        <p:txBody>
          <a:bodyPr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kumimoji="1" sz="3000" kern="1200" cap="all" spc="50">
                <a:solidFill>
                  <a:schemeClr val="tx1"/>
                </a:solidFill>
                <a:latin typeface="+mj-lt"/>
                <a:ea typeface="Arial" charset="0"/>
                <a:cs typeface="Arial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 Narrow" charset="0"/>
                <a:ea typeface="Arial" charset="0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 Narrow" charset="0"/>
                <a:ea typeface="Arial" charset="0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 Narrow" charset="0"/>
                <a:ea typeface="Arial" charset="0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 Narrow" charset="0"/>
                <a:ea typeface="Arial" charset="0"/>
                <a:cs typeface="Arial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defRPr/>
            </a:pPr>
            <a:endParaRPr lang="ru-RU" dirty="0" smtClean="0"/>
          </a:p>
          <a:p>
            <a:pPr>
              <a:defRPr/>
            </a:pPr>
            <a:r>
              <a:rPr lang="ru-RU" dirty="0" smtClean="0"/>
              <a:t>Морфо-функциональные экспериментальные исследования (1997-</a:t>
            </a:r>
            <a:r>
              <a:rPr lang="ru-RU" dirty="0" smtClean="0"/>
              <a:t>2017)</a:t>
            </a:r>
            <a:endParaRPr lang="ru-RU" dirty="0"/>
          </a:p>
        </p:txBody>
      </p:sp>
      <p:pic>
        <p:nvPicPr>
          <p:cNvPr id="10" name="akkomod06.AVI">
            <a:hlinkClick r:id="" action="ppaction://media"/>
          </p:cNvPr>
          <p:cNvPicPr>
            <a:picLocks noRot="1" noChangeAspect="1" noChangeArrowheads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45063" y="2736850"/>
            <a:ext cx="3090862" cy="2119313"/>
          </a:xfrm>
          <a:prstGeom prst="rect">
            <a:avLst/>
          </a:prstGeom>
          <a:ln cap="flat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" name="Picture 3" descr="КСУ ВанГизон10"/>
          <p:cNvPicPr>
            <a:picLocks noChangeArrowheads="1"/>
          </p:cNvPicPr>
          <p:nvPr/>
        </p:nvPicPr>
        <p:blipFill>
          <a:blip r:embed="rId6" cstate="screen">
            <a:lum bright="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02100" y="4398963"/>
            <a:ext cx="1463675" cy="2257425"/>
          </a:xfrm>
          <a:prstGeom prst="rect">
            <a:avLst/>
          </a:prstGeom>
          <a:noFill/>
          <a:ln w="19050">
            <a:solidFill>
              <a:srgbClr val="CCCC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4" name="Picture 4" descr="УВ ВанГизон10"/>
          <p:cNvPicPr>
            <a:picLocks noChangeArrowheads="1"/>
          </p:cNvPicPr>
          <p:nvPr/>
        </p:nvPicPr>
        <p:blipFill>
          <a:blip r:embed="rId7" cstate="screen">
            <a:lum bright="6000" contrast="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35638" y="4398963"/>
            <a:ext cx="1463675" cy="2257425"/>
          </a:xfrm>
          <a:prstGeom prst="rect">
            <a:avLst/>
          </a:prstGeom>
          <a:noFill/>
          <a:ln w="19050">
            <a:solidFill>
              <a:srgbClr val="CCCC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5" name="Picture 2" descr="тушь 1 мелк"/>
          <p:cNvPicPr>
            <a:picLocks noChangeAspect="1" noChangeArrowheads="1"/>
          </p:cNvPicPr>
          <p:nvPr/>
        </p:nvPicPr>
        <p:blipFill>
          <a:blip r:embed="rId8">
            <a:lum bright="-6000" contrast="1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43425" y="2749550"/>
            <a:ext cx="3940175" cy="2459038"/>
          </a:xfrm>
          <a:prstGeom prst="rect">
            <a:avLst/>
          </a:prstGeom>
          <a:noFill/>
          <a:ln w="19050">
            <a:solidFill>
              <a:srgbClr val="CCCC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4" name="Picture 9" descr="CIMG3595 smallestсиний"/>
          <p:cNvPicPr>
            <a:picLocks noChangeAspect="1" noChangeArrowheads="1"/>
          </p:cNvPicPr>
          <p:nvPr/>
        </p:nvPicPr>
        <p:blipFill>
          <a:blip r:embed="rId9">
            <a:lum bright="12000" contrast="1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97375" y="2111375"/>
            <a:ext cx="3687763" cy="277812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5" name="Picture 10" descr="свзки крупно шэд-хайл малый"/>
          <p:cNvPicPr>
            <a:picLocks noChangeAspect="1" noChangeArrowheads="1"/>
          </p:cNvPicPr>
          <p:nvPr/>
        </p:nvPicPr>
        <p:blipFill>
          <a:blip r:embed="rId10" cstate="screen">
            <a:lum contras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07000" y="3636963"/>
            <a:ext cx="3581400" cy="2617787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29706" name="Picture 7" descr="shot0001d"/>
          <p:cNvPicPr>
            <a:picLocks noChangeAspect="1" noChangeArrowheads="1"/>
          </p:cNvPicPr>
          <p:nvPr/>
        </p:nvPicPr>
        <p:blipFill>
          <a:blip r:embed="rId11" cstate="screen">
            <a:lum bright="-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48463" y="1836738"/>
            <a:ext cx="2243137" cy="201612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2" descr="ZINN LIGAMENT small"/>
          <p:cNvPicPr>
            <a:picLocks noChangeAspect="1" noChangeArrowheads="1"/>
          </p:cNvPicPr>
          <p:nvPr/>
        </p:nvPicPr>
        <p:blipFill>
          <a:blip r:embed="rId12" cstate="screen">
            <a:lum contras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91025" y="5632450"/>
            <a:ext cx="4087813" cy="836613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29708" name="Picture 8" descr="shot0005d"/>
          <p:cNvPicPr>
            <a:picLocks noChangeAspect="1" noChangeArrowheads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21475" y="4049713"/>
            <a:ext cx="2243138" cy="202882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31705E-3007-4E48-92B2-4CEC1E2D03BE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695670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0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video>
              <p:cMediaNode>
                <p:cTn id="12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vide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3" descr="1 2 3 и 4 слои"/>
          <p:cNvPicPr>
            <a:picLocks noChangeAspect="1" noChangeArrowheads="1"/>
          </p:cNvPicPr>
          <p:nvPr/>
        </p:nvPicPr>
        <p:blipFill>
          <a:blip r:embed="rId4" cstate="screen">
            <a:clrChange>
              <a:clrFrom>
                <a:srgbClr val="A4927A"/>
              </a:clrFrom>
              <a:clrTo>
                <a:srgbClr val="A4927A">
                  <a:alpha val="0"/>
                </a:srgbClr>
              </a:clrTo>
            </a:clrChange>
            <a:lum bright="12000" contrast="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49713" y="1836738"/>
            <a:ext cx="4902200" cy="321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Содержимое 2"/>
          <p:cNvSpPr>
            <a:spLocks noGrp="1"/>
          </p:cNvSpPr>
          <p:nvPr>
            <p:ph sz="quarter" idx="4294967295"/>
          </p:nvPr>
        </p:nvSpPr>
        <p:spPr>
          <a:xfrm>
            <a:off x="682625" y="2019300"/>
            <a:ext cx="3533775" cy="4114800"/>
          </a:xfrm>
        </p:spPr>
        <p:txBody>
          <a:bodyPr/>
          <a:lstStyle/>
          <a:p>
            <a:pPr>
              <a:defRPr/>
            </a:pPr>
            <a:r>
              <a:rPr kumimoji="0" lang="ru-RU" sz="2000" dirty="0" smtClean="0">
                <a:latin typeface="Arial Narrow" charset="0"/>
                <a:cs typeface="+mn-cs"/>
              </a:rPr>
              <a:t>Дренажной системы глаза</a:t>
            </a:r>
          </a:p>
          <a:p>
            <a:pPr>
              <a:defRPr/>
            </a:pPr>
            <a:r>
              <a:rPr kumimoji="0" lang="ru-RU" sz="2000" dirty="0">
                <a:latin typeface="Arial Narrow" charset="0"/>
              </a:rPr>
              <a:t>Увеосклерального оттока</a:t>
            </a:r>
          </a:p>
          <a:p>
            <a:pPr>
              <a:defRPr/>
            </a:pPr>
            <a:r>
              <a:rPr kumimoji="0" lang="ru-RU" sz="2000" dirty="0" smtClean="0">
                <a:latin typeface="Arial Narrow" charset="0"/>
                <a:cs typeface="+mn-cs"/>
              </a:rPr>
              <a:t>Связочного аппарата хрусталика и стекловидного тела</a:t>
            </a:r>
          </a:p>
          <a:p>
            <a:pPr>
              <a:defRPr/>
            </a:pPr>
            <a:r>
              <a:rPr kumimoji="0" lang="ru-RU" sz="2000" dirty="0" smtClean="0">
                <a:solidFill>
                  <a:srgbClr val="FFFFFF"/>
                </a:solidFill>
                <a:latin typeface="Arial Narrow" charset="0"/>
                <a:cs typeface="+mn-cs"/>
              </a:rPr>
              <a:t>Хориоидеи</a:t>
            </a:r>
          </a:p>
          <a:p>
            <a:pPr>
              <a:defRPr/>
            </a:pPr>
            <a:r>
              <a:rPr kumimoji="0" lang="ru-RU" sz="2000" dirty="0" smtClean="0">
                <a:solidFill>
                  <a:srgbClr val="FFFFFF"/>
                </a:solidFill>
                <a:latin typeface="Arial Narrow" charset="0"/>
                <a:cs typeface="+mn-cs"/>
              </a:rPr>
              <a:t>Супрахориоидеи</a:t>
            </a:r>
          </a:p>
          <a:p>
            <a:pPr>
              <a:defRPr/>
            </a:pPr>
            <a:r>
              <a:rPr kumimoji="0" lang="ru-RU" sz="2000" dirty="0" smtClean="0">
                <a:solidFill>
                  <a:srgbClr val="7E97AD"/>
                </a:solidFill>
                <a:latin typeface="Arial Narrow" charset="0"/>
                <a:cs typeface="+mn-cs"/>
              </a:rPr>
              <a:t>АККОМОДАЦИОННО-ГИДРОДИНАМИЧЕСКОЙ СИСТЕМЫ ГЛАЗА</a:t>
            </a:r>
          </a:p>
          <a:p>
            <a:pPr>
              <a:defRPr/>
            </a:pPr>
            <a:endParaRPr kumimoji="0" lang="ru-RU" sz="2000" dirty="0" smtClean="0">
              <a:latin typeface="Arial Narrow" charset="0"/>
              <a:cs typeface="+mn-cs"/>
            </a:endParaRPr>
          </a:p>
        </p:txBody>
      </p:sp>
      <p:sp>
        <p:nvSpPr>
          <p:cNvPr id="7" name="Название 1"/>
          <p:cNvSpPr txBox="1">
            <a:spLocks/>
          </p:cNvSpPr>
          <p:nvPr/>
        </p:nvSpPr>
        <p:spPr>
          <a:xfrm>
            <a:off x="609600" y="-319088"/>
            <a:ext cx="8382000" cy="1143001"/>
          </a:xfrm>
          <a:prstGeom prst="rect">
            <a:avLst/>
          </a:prstGeom>
        </p:spPr>
        <p:txBody>
          <a:bodyPr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kumimoji="1" sz="3000" kern="1200" cap="all" spc="50">
                <a:solidFill>
                  <a:schemeClr val="tx1"/>
                </a:solidFill>
                <a:latin typeface="+mj-lt"/>
                <a:ea typeface="Arial" charset="0"/>
                <a:cs typeface="Arial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 Narrow" charset="0"/>
                <a:ea typeface="Arial" charset="0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 Narrow" charset="0"/>
                <a:ea typeface="Arial" charset="0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 Narrow" charset="0"/>
                <a:ea typeface="Arial" charset="0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 Narrow" charset="0"/>
                <a:ea typeface="Arial" charset="0"/>
                <a:cs typeface="Arial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defRPr/>
            </a:pPr>
            <a:endParaRPr lang="ru-RU" dirty="0" smtClean="0"/>
          </a:p>
          <a:p>
            <a:pPr>
              <a:defRPr/>
            </a:pPr>
            <a:r>
              <a:rPr lang="ru-RU" dirty="0" smtClean="0"/>
              <a:t>Морфо-функциональные экспериментальные исследования (1997-</a:t>
            </a:r>
            <a:r>
              <a:rPr lang="ru-RU" dirty="0" smtClean="0"/>
              <a:t>2017)</a:t>
            </a:r>
            <a:endParaRPr lang="ru-RU" dirty="0"/>
          </a:p>
        </p:txBody>
      </p:sp>
      <p:pic>
        <p:nvPicPr>
          <p:cNvPr id="10" name="akkomod06.AVI">
            <a:hlinkClick r:id="" action="ppaction://media"/>
          </p:cNvPr>
          <p:cNvPicPr>
            <a:picLocks noRot="1" noChangeAspect="1" noChangeArrowheads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45063" y="2736850"/>
            <a:ext cx="3090862" cy="2119313"/>
          </a:xfrm>
          <a:prstGeom prst="rect">
            <a:avLst/>
          </a:prstGeom>
          <a:ln cap="flat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" name="Picture 3" descr="КСУ ВанГизон10"/>
          <p:cNvPicPr>
            <a:picLocks noChangeArrowheads="1"/>
          </p:cNvPicPr>
          <p:nvPr/>
        </p:nvPicPr>
        <p:blipFill>
          <a:blip r:embed="rId6" cstate="screen">
            <a:lum bright="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02100" y="4398963"/>
            <a:ext cx="1463675" cy="2257425"/>
          </a:xfrm>
          <a:prstGeom prst="rect">
            <a:avLst/>
          </a:prstGeom>
          <a:noFill/>
          <a:ln w="19050">
            <a:solidFill>
              <a:srgbClr val="CCCC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4" name="Picture 4" descr="УВ ВанГизон10"/>
          <p:cNvPicPr>
            <a:picLocks noChangeArrowheads="1"/>
          </p:cNvPicPr>
          <p:nvPr/>
        </p:nvPicPr>
        <p:blipFill>
          <a:blip r:embed="rId7" cstate="screen">
            <a:lum bright="6000" contrast="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35638" y="4398963"/>
            <a:ext cx="1463675" cy="2257425"/>
          </a:xfrm>
          <a:prstGeom prst="rect">
            <a:avLst/>
          </a:prstGeom>
          <a:noFill/>
          <a:ln w="19050">
            <a:solidFill>
              <a:srgbClr val="CCCC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5" name="Picture 2" descr="тушь 1 мелк"/>
          <p:cNvPicPr>
            <a:picLocks noChangeAspect="1" noChangeArrowheads="1"/>
          </p:cNvPicPr>
          <p:nvPr/>
        </p:nvPicPr>
        <p:blipFill>
          <a:blip r:embed="rId8">
            <a:lum bright="-6000" contrast="1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43425" y="2749550"/>
            <a:ext cx="3940175" cy="2459038"/>
          </a:xfrm>
          <a:prstGeom prst="rect">
            <a:avLst/>
          </a:prstGeom>
          <a:noFill/>
          <a:ln w="19050">
            <a:solidFill>
              <a:srgbClr val="CCCC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4" name="Picture 9" descr="CIMG3595 smallestсиний"/>
          <p:cNvPicPr>
            <a:picLocks noChangeAspect="1" noChangeArrowheads="1"/>
          </p:cNvPicPr>
          <p:nvPr/>
        </p:nvPicPr>
        <p:blipFill>
          <a:blip r:embed="rId9">
            <a:lum bright="12000" contrast="1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97375" y="2111375"/>
            <a:ext cx="3687763" cy="277812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5" name="Picture 10" descr="свзки крупно шэд-хайл малый"/>
          <p:cNvPicPr>
            <a:picLocks noChangeAspect="1" noChangeArrowheads="1"/>
          </p:cNvPicPr>
          <p:nvPr/>
        </p:nvPicPr>
        <p:blipFill>
          <a:blip r:embed="rId10" cstate="screen">
            <a:lum contras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07000" y="3636963"/>
            <a:ext cx="3581400" cy="2617787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30730" name="Picture 7" descr="shot0001d"/>
          <p:cNvPicPr>
            <a:picLocks noChangeAspect="1" noChangeArrowheads="1"/>
          </p:cNvPicPr>
          <p:nvPr/>
        </p:nvPicPr>
        <p:blipFill>
          <a:blip r:embed="rId11" cstate="screen">
            <a:lum bright="-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48463" y="1836738"/>
            <a:ext cx="2243137" cy="201612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2" descr="ZINN LIGAMENT small"/>
          <p:cNvPicPr>
            <a:picLocks noChangeAspect="1" noChangeArrowheads="1"/>
          </p:cNvPicPr>
          <p:nvPr/>
        </p:nvPicPr>
        <p:blipFill>
          <a:blip r:embed="rId12" cstate="screen">
            <a:lum contras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91025" y="5632450"/>
            <a:ext cx="4087813" cy="836613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30732" name="Picture 8" descr="shot0005d"/>
          <p:cNvPicPr>
            <a:picLocks noChangeAspect="1" noChangeArrowheads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21475" y="4049713"/>
            <a:ext cx="2243138" cy="202882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33" name="Picture 6" descr="suprachoroida"/>
          <p:cNvPicPr>
            <a:picLocks noChangeAspect="1" noChangeArrowheads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188" y="3457575"/>
            <a:ext cx="4217987" cy="151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6F89D1-36CC-EE4E-B901-94566E331F87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222635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0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video>
              <p:cMediaNode>
                <p:cTn id="12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vide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3" descr="1 2 3 и 4 слои"/>
          <p:cNvPicPr>
            <a:picLocks noChangeAspect="1" noChangeArrowheads="1"/>
          </p:cNvPicPr>
          <p:nvPr/>
        </p:nvPicPr>
        <p:blipFill>
          <a:blip r:embed="rId4" cstate="screen">
            <a:clrChange>
              <a:clrFrom>
                <a:srgbClr val="A4927A"/>
              </a:clrFrom>
              <a:clrTo>
                <a:srgbClr val="A4927A">
                  <a:alpha val="0"/>
                </a:srgbClr>
              </a:clrTo>
            </a:clrChange>
            <a:lum bright="12000" contrast="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49713" y="1836738"/>
            <a:ext cx="4902200" cy="321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Содержимое 2"/>
          <p:cNvSpPr>
            <a:spLocks noGrp="1"/>
          </p:cNvSpPr>
          <p:nvPr>
            <p:ph sz="quarter" idx="4294967295"/>
          </p:nvPr>
        </p:nvSpPr>
        <p:spPr>
          <a:xfrm>
            <a:off x="682625" y="2019300"/>
            <a:ext cx="3533775" cy="4114800"/>
          </a:xfrm>
        </p:spPr>
        <p:txBody>
          <a:bodyPr/>
          <a:lstStyle/>
          <a:p>
            <a:pPr>
              <a:defRPr/>
            </a:pPr>
            <a:r>
              <a:rPr kumimoji="0" lang="ru-RU" sz="2000" dirty="0" smtClean="0">
                <a:latin typeface="Arial Narrow" charset="0"/>
                <a:cs typeface="+mn-cs"/>
              </a:rPr>
              <a:t>Дренажной системы глаза</a:t>
            </a:r>
          </a:p>
          <a:p>
            <a:pPr>
              <a:defRPr/>
            </a:pPr>
            <a:r>
              <a:rPr kumimoji="0" lang="ru-RU" sz="2000" dirty="0">
                <a:latin typeface="Arial Narrow" charset="0"/>
              </a:rPr>
              <a:t>Увеосклерального оттока</a:t>
            </a:r>
          </a:p>
          <a:p>
            <a:pPr>
              <a:defRPr/>
            </a:pPr>
            <a:r>
              <a:rPr kumimoji="0" lang="ru-RU" sz="2000" dirty="0" smtClean="0">
                <a:latin typeface="Arial Narrow" charset="0"/>
                <a:cs typeface="+mn-cs"/>
              </a:rPr>
              <a:t>Связочного аппарата хрусталика и стекловидного тела</a:t>
            </a:r>
          </a:p>
          <a:p>
            <a:pPr>
              <a:defRPr/>
            </a:pPr>
            <a:r>
              <a:rPr kumimoji="0" lang="ru-RU" sz="2000" dirty="0" smtClean="0">
                <a:solidFill>
                  <a:srgbClr val="FFFFFF"/>
                </a:solidFill>
                <a:latin typeface="Arial Narrow" charset="0"/>
                <a:cs typeface="+mn-cs"/>
              </a:rPr>
              <a:t>Хориоидеи</a:t>
            </a:r>
          </a:p>
          <a:p>
            <a:pPr>
              <a:defRPr/>
            </a:pPr>
            <a:r>
              <a:rPr kumimoji="0" lang="ru-RU" sz="2000" dirty="0" smtClean="0">
                <a:solidFill>
                  <a:srgbClr val="FFFFFF"/>
                </a:solidFill>
                <a:latin typeface="Arial Narrow" charset="0"/>
                <a:cs typeface="+mn-cs"/>
              </a:rPr>
              <a:t>Супрахориоидеи</a:t>
            </a:r>
          </a:p>
          <a:p>
            <a:pPr>
              <a:defRPr/>
            </a:pPr>
            <a:r>
              <a:rPr kumimoji="0" lang="ru-RU" sz="2000" dirty="0" smtClean="0">
                <a:solidFill>
                  <a:srgbClr val="FFFFFF"/>
                </a:solidFill>
                <a:latin typeface="Arial Narrow" charset="0"/>
                <a:cs typeface="+mn-cs"/>
              </a:rPr>
              <a:t>АККОМОДАЦИОННО-ГИДРОДИНАМИЧЕСКОЙ СИСТЕМЫ ГЛАЗА</a:t>
            </a:r>
          </a:p>
          <a:p>
            <a:pPr>
              <a:defRPr/>
            </a:pPr>
            <a:endParaRPr kumimoji="0" lang="ru-RU" sz="2000" dirty="0" smtClean="0">
              <a:latin typeface="Arial Narrow" charset="0"/>
              <a:cs typeface="+mn-cs"/>
            </a:endParaRPr>
          </a:p>
        </p:txBody>
      </p:sp>
      <p:sp>
        <p:nvSpPr>
          <p:cNvPr id="7" name="Название 1"/>
          <p:cNvSpPr txBox="1">
            <a:spLocks/>
          </p:cNvSpPr>
          <p:nvPr/>
        </p:nvSpPr>
        <p:spPr>
          <a:xfrm>
            <a:off x="609600" y="-319088"/>
            <a:ext cx="8382000" cy="1143001"/>
          </a:xfrm>
          <a:prstGeom prst="rect">
            <a:avLst/>
          </a:prstGeom>
        </p:spPr>
        <p:txBody>
          <a:bodyPr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kumimoji="1" sz="3000" kern="1200" cap="all" spc="50">
                <a:solidFill>
                  <a:schemeClr val="tx1"/>
                </a:solidFill>
                <a:latin typeface="+mj-lt"/>
                <a:ea typeface="Arial" charset="0"/>
                <a:cs typeface="Arial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 Narrow" charset="0"/>
                <a:ea typeface="Arial" charset="0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 Narrow" charset="0"/>
                <a:ea typeface="Arial" charset="0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 Narrow" charset="0"/>
                <a:ea typeface="Arial" charset="0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 Narrow" charset="0"/>
                <a:ea typeface="Arial" charset="0"/>
                <a:cs typeface="Arial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defRPr/>
            </a:pPr>
            <a:endParaRPr lang="ru-RU" dirty="0" smtClean="0"/>
          </a:p>
          <a:p>
            <a:pPr>
              <a:defRPr/>
            </a:pPr>
            <a:r>
              <a:rPr lang="ru-RU" dirty="0" smtClean="0"/>
              <a:t>Морфо-функциональные экспериментальные исследования (1997-</a:t>
            </a:r>
            <a:r>
              <a:rPr lang="ru-RU" dirty="0" smtClean="0"/>
              <a:t>2017)</a:t>
            </a:r>
            <a:endParaRPr lang="ru-RU" dirty="0"/>
          </a:p>
        </p:txBody>
      </p:sp>
      <p:pic>
        <p:nvPicPr>
          <p:cNvPr id="10" name="akkomod06.AVI">
            <a:hlinkClick r:id="" action="ppaction://media"/>
          </p:cNvPr>
          <p:cNvPicPr>
            <a:picLocks noRot="1" noChangeAspect="1" noChangeArrowheads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45063" y="2736850"/>
            <a:ext cx="3090862" cy="2119313"/>
          </a:xfrm>
          <a:prstGeom prst="rect">
            <a:avLst/>
          </a:prstGeom>
          <a:ln cap="flat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" name="Picture 3" descr="КСУ ВанГизон10"/>
          <p:cNvPicPr>
            <a:picLocks noChangeArrowheads="1"/>
          </p:cNvPicPr>
          <p:nvPr/>
        </p:nvPicPr>
        <p:blipFill>
          <a:blip r:embed="rId6" cstate="screen">
            <a:lum bright="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02100" y="4398963"/>
            <a:ext cx="1463675" cy="2257425"/>
          </a:xfrm>
          <a:prstGeom prst="rect">
            <a:avLst/>
          </a:prstGeom>
          <a:noFill/>
          <a:ln w="19050">
            <a:solidFill>
              <a:srgbClr val="CCCC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4" name="Picture 4" descr="УВ ВанГизон10"/>
          <p:cNvPicPr>
            <a:picLocks noChangeArrowheads="1"/>
          </p:cNvPicPr>
          <p:nvPr/>
        </p:nvPicPr>
        <p:blipFill>
          <a:blip r:embed="rId7" cstate="screen">
            <a:lum bright="6000" contrast="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35638" y="4398963"/>
            <a:ext cx="1463675" cy="2257425"/>
          </a:xfrm>
          <a:prstGeom prst="rect">
            <a:avLst/>
          </a:prstGeom>
          <a:noFill/>
          <a:ln w="19050">
            <a:solidFill>
              <a:srgbClr val="CCCC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5" name="Picture 2" descr="тушь 1 мелк"/>
          <p:cNvPicPr>
            <a:picLocks noChangeAspect="1" noChangeArrowheads="1"/>
          </p:cNvPicPr>
          <p:nvPr/>
        </p:nvPicPr>
        <p:blipFill>
          <a:blip r:embed="rId8">
            <a:lum bright="-6000" contrast="1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43425" y="2749550"/>
            <a:ext cx="3940175" cy="2459038"/>
          </a:xfrm>
          <a:prstGeom prst="rect">
            <a:avLst/>
          </a:prstGeom>
          <a:noFill/>
          <a:ln w="19050">
            <a:solidFill>
              <a:srgbClr val="CCCC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4" name="Picture 9" descr="CIMG3595 smallestсиний"/>
          <p:cNvPicPr>
            <a:picLocks noChangeAspect="1" noChangeArrowheads="1"/>
          </p:cNvPicPr>
          <p:nvPr/>
        </p:nvPicPr>
        <p:blipFill>
          <a:blip r:embed="rId9">
            <a:lum bright="12000" contrast="1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97375" y="2111375"/>
            <a:ext cx="3687763" cy="277812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21" name="Picture 12" descr="ZINN LIGAMENT small"/>
          <p:cNvPicPr>
            <a:picLocks noChangeAspect="1" noChangeArrowheads="1"/>
          </p:cNvPicPr>
          <p:nvPr/>
        </p:nvPicPr>
        <p:blipFill>
          <a:blip r:embed="rId10" cstate="screen">
            <a:lum contras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91025" y="5632450"/>
            <a:ext cx="4087813" cy="836613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5" name="Picture 10" descr="свзки крупно шэд-хайл малый"/>
          <p:cNvPicPr>
            <a:picLocks noChangeAspect="1" noChangeArrowheads="1"/>
          </p:cNvPicPr>
          <p:nvPr/>
        </p:nvPicPr>
        <p:blipFill>
          <a:blip r:embed="rId11" cstate="screen">
            <a:lum contras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07000" y="3636963"/>
            <a:ext cx="3581400" cy="2617787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31755" name="Picture 7" descr="shot0001d"/>
          <p:cNvPicPr>
            <a:picLocks noChangeAspect="1" noChangeArrowheads="1"/>
          </p:cNvPicPr>
          <p:nvPr/>
        </p:nvPicPr>
        <p:blipFill>
          <a:blip r:embed="rId12" cstate="screen">
            <a:lum bright="-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48463" y="1836738"/>
            <a:ext cx="2243137" cy="201612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56" name="Picture 8" descr="shot0005d"/>
          <p:cNvPicPr>
            <a:picLocks noChangeAspect="1" noChangeArrowheads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21475" y="4049713"/>
            <a:ext cx="2243138" cy="202882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57" name="Picture 6" descr="suprachoroida"/>
          <p:cNvPicPr>
            <a:picLocks noChangeAspect="1" noChangeArrowheads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188" y="3457575"/>
            <a:ext cx="4217987" cy="151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6" descr="рис 1б"/>
          <p:cNvPicPr>
            <a:picLocks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27763" y="4533900"/>
            <a:ext cx="2520950" cy="1728788"/>
          </a:xfrm>
          <a:prstGeom prst="rect">
            <a:avLst/>
          </a:prstGeom>
          <a:noFill/>
          <a:ln w="3175">
            <a:solidFill>
              <a:srgbClr val="CCCC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9" name="akkomod06.AVI">
            <a:hlinkClick r:id="" action="ppaction://media"/>
          </p:cNvPr>
          <p:cNvPicPr>
            <a:picLocks noRot="1" noChangeAspect="1" noChangeArrowheads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97463" y="2578100"/>
            <a:ext cx="3090862" cy="2119313"/>
          </a:xfrm>
          <a:prstGeom prst="rect">
            <a:avLst/>
          </a:prstGeom>
          <a:ln cap="flat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4D216F-C49A-DB4C-9A54-46E508146908}" type="slidenum">
              <a:rPr lang="ru-RU" smtClean="0"/>
              <a:pPr>
                <a:defRPr/>
              </a:pPr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839819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0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video>
              <p:cMediaNode>
                <p:cTn id="12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video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 nodeType="clickPar">
                      <p:stCondLst>
                        <p:cond delay="0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7" dur="1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video>
              <p:cMediaNode>
                <p:cTn id="18" repeatCount="indefinite" fill="hold" display="0">
                  <p:stCondLst>
                    <p:cond delay="indefinite"/>
                  </p:stCondLst>
                </p:cTn>
                <p:tgtEl>
                  <p:spTgt spid="19"/>
                </p:tgtEl>
              </p:cMediaNode>
            </p:vide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4294967295"/>
          </p:nvPr>
        </p:nvSpPr>
        <p:spPr>
          <a:xfrm>
            <a:off x="609600" y="2019300"/>
            <a:ext cx="8382000" cy="4114800"/>
          </a:xfrm>
        </p:spPr>
        <p:txBody>
          <a:bodyPr/>
          <a:lstStyle/>
          <a:p>
            <a:pPr>
              <a:defRPr/>
            </a:pPr>
            <a:r>
              <a:rPr lang="ru-RU" sz="2400" dirty="0" err="1" smtClean="0"/>
              <a:t>Витрео</a:t>
            </a:r>
            <a:r>
              <a:rPr lang="ru-RU" sz="2400" dirty="0" smtClean="0"/>
              <a:t>-</a:t>
            </a:r>
            <a:r>
              <a:rPr lang="ru-RU" sz="2400" dirty="0" err="1" smtClean="0"/>
              <a:t>связочно</a:t>
            </a:r>
            <a:r>
              <a:rPr lang="ru-RU" sz="2400" dirty="0" smtClean="0"/>
              <a:t>-хрусталиковый комплекс</a:t>
            </a:r>
          </a:p>
          <a:p>
            <a:pPr>
              <a:defRPr/>
            </a:pPr>
            <a:r>
              <a:rPr lang="ru-RU" sz="2400" dirty="0" smtClean="0"/>
              <a:t>Сосудистая оболочка с цилиарной мышцей</a:t>
            </a:r>
          </a:p>
          <a:p>
            <a:pPr>
              <a:defRPr/>
            </a:pPr>
            <a:r>
              <a:rPr lang="ru-RU" sz="2400" dirty="0" smtClean="0"/>
              <a:t>Передний и задний сегменты глаза в качестве гидравлических резервуаров</a:t>
            </a:r>
          </a:p>
          <a:p>
            <a:pPr>
              <a:defRPr/>
            </a:pPr>
            <a:r>
              <a:rPr lang="ru-RU" sz="2800" dirty="0" err="1" smtClean="0"/>
              <a:t>Трабекулярная</a:t>
            </a:r>
            <a:r>
              <a:rPr lang="ru-RU" sz="2800" dirty="0" smtClean="0"/>
              <a:t> сеть глаза </a:t>
            </a:r>
          </a:p>
        </p:txBody>
      </p:sp>
      <p:sp>
        <p:nvSpPr>
          <p:cNvPr id="7" name="Название 1"/>
          <p:cNvSpPr txBox="1">
            <a:spLocks/>
          </p:cNvSpPr>
          <p:nvPr/>
        </p:nvSpPr>
        <p:spPr>
          <a:xfrm>
            <a:off x="609600" y="274638"/>
            <a:ext cx="8382000" cy="1143000"/>
          </a:xfrm>
          <a:prstGeom prst="rect">
            <a:avLst/>
          </a:prstGeom>
        </p:spPr>
        <p:txBody>
          <a:bodyPr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kumimoji="1" sz="3000" kern="1200" cap="all" spc="50">
                <a:solidFill>
                  <a:schemeClr val="tx1"/>
                </a:solidFill>
                <a:latin typeface="+mj-lt"/>
                <a:ea typeface="Arial" charset="0"/>
                <a:cs typeface="Arial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 Narrow" charset="0"/>
                <a:ea typeface="Arial" charset="0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 Narrow" charset="0"/>
                <a:ea typeface="Arial" charset="0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 Narrow" charset="0"/>
                <a:ea typeface="Arial" charset="0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 Narrow" charset="0"/>
                <a:ea typeface="Arial" charset="0"/>
                <a:cs typeface="Arial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defRPr/>
            </a:pPr>
            <a:endParaRPr lang="ru-RU" dirty="0" smtClean="0"/>
          </a:p>
          <a:p>
            <a:pPr>
              <a:defRPr/>
            </a:pPr>
            <a:r>
              <a:rPr lang="ru-RU" dirty="0" err="1" smtClean="0"/>
              <a:t>Аккомодационно</a:t>
            </a:r>
            <a:r>
              <a:rPr lang="ru-RU" dirty="0" smtClean="0"/>
              <a:t>-гидродинамическая система глаза</a:t>
            </a:r>
            <a:endParaRPr lang="ru-RU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2ED90A-0CFF-1F4A-8C5C-BDBA45F01CF9}" type="slidenum">
              <a:rPr lang="ru-RU" smtClean="0"/>
              <a:pPr>
                <a:defRPr/>
              </a:pPr>
              <a:t>17</a:t>
            </a:fld>
            <a:endParaRPr lang="ru-RU"/>
          </a:p>
        </p:txBody>
      </p:sp>
    </p:spTree>
  </p:cSld>
  <p:clrMapOvr>
    <a:masterClrMapping/>
  </p:clrMapOvr>
  <p:transition xmlns:p14="http://schemas.microsoft.com/office/powerpoint/2010/main" spd="slow">
    <p:randomBar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8343900" cy="1143000"/>
          </a:xfrm>
        </p:spPr>
        <p:txBody>
          <a:bodyPr/>
          <a:lstStyle/>
          <a:p>
            <a:pPr>
              <a:defRPr/>
            </a:pPr>
            <a:r>
              <a:rPr lang="ru-RU" dirty="0" smtClean="0"/>
              <a:t>Роль трабекулярной сети в регуляции ВГД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5038725" cy="4114800"/>
          </a:xfrm>
        </p:spPr>
        <p:txBody>
          <a:bodyPr/>
          <a:lstStyle/>
          <a:p>
            <a:pPr>
              <a:defRPr/>
            </a:pPr>
            <a:r>
              <a:rPr lang="ru-RU" sz="2400" dirty="0" smtClean="0"/>
              <a:t>Регулирование лёгкости оттока водянистой влаги</a:t>
            </a:r>
          </a:p>
          <a:p>
            <a:pPr lvl="1">
              <a:defRPr/>
            </a:pPr>
            <a:r>
              <a:rPr lang="ru-RU" sz="2400" dirty="0" smtClean="0"/>
              <a:t>Количество и качество гликозаминогликанов в ЮКТ</a:t>
            </a:r>
            <a:endParaRPr lang="en-US" sz="2400" dirty="0" smtClean="0"/>
          </a:p>
          <a:p>
            <a:pPr lvl="1">
              <a:defRPr/>
            </a:pPr>
            <a:endParaRPr lang="en-US" sz="2400" dirty="0"/>
          </a:p>
          <a:p>
            <a:pPr lvl="1">
              <a:defRPr/>
            </a:pPr>
            <a:endParaRPr lang="en-US" sz="2400" dirty="0" smtClean="0"/>
          </a:p>
          <a:p>
            <a:pPr lvl="1">
              <a:defRPr/>
            </a:pPr>
            <a:endParaRPr lang="ru-RU" sz="2400" dirty="0" smtClean="0"/>
          </a:p>
          <a:p>
            <a:pPr lvl="1">
              <a:defRPr/>
            </a:pPr>
            <a:endParaRPr lang="ru-RU" sz="2400" dirty="0"/>
          </a:p>
          <a:p>
            <a:pPr lvl="1">
              <a:defRPr/>
            </a:pPr>
            <a:endParaRPr lang="ru-RU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1162050" y="3362325"/>
            <a:ext cx="4013200" cy="9223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dirty="0">
                <a:solidFill>
                  <a:srgbClr val="7E97AD"/>
                </a:solidFill>
                <a:latin typeface="+mj-lt"/>
              </a:rPr>
              <a:t>Л.Г.Сеннова, 1981</a:t>
            </a:r>
          </a:p>
          <a:p>
            <a:pPr>
              <a:defRPr/>
            </a:pPr>
            <a:r>
              <a:rPr lang="ru-RU" dirty="0">
                <a:solidFill>
                  <a:srgbClr val="7E97AD"/>
                </a:solidFill>
                <a:latin typeface="+mj-lt"/>
              </a:rPr>
              <a:t>J.W. </a:t>
            </a:r>
            <a:r>
              <a:rPr lang="ru-RU" dirty="0" err="1">
                <a:solidFill>
                  <a:srgbClr val="7E97AD"/>
                </a:solidFill>
                <a:latin typeface="+mj-lt"/>
              </a:rPr>
              <a:t>Rohen</a:t>
            </a:r>
            <a:r>
              <a:rPr lang="ru-RU" dirty="0">
                <a:solidFill>
                  <a:srgbClr val="7E97AD"/>
                </a:solidFill>
                <a:latin typeface="+mj-lt"/>
              </a:rPr>
              <a:t>, </a:t>
            </a:r>
            <a:r>
              <a:rPr lang="ru-RU" dirty="0" err="1">
                <a:solidFill>
                  <a:srgbClr val="7E97AD"/>
                </a:solidFill>
                <a:latin typeface="+mj-lt"/>
              </a:rPr>
              <a:t>E</a:t>
            </a:r>
            <a:r>
              <a:rPr lang="ru-RU" dirty="0">
                <a:solidFill>
                  <a:srgbClr val="7E97AD"/>
                </a:solidFill>
                <a:latin typeface="+mj-lt"/>
              </a:rPr>
              <a:t>. </a:t>
            </a:r>
            <a:r>
              <a:rPr lang="ru-RU" dirty="0" err="1">
                <a:solidFill>
                  <a:srgbClr val="7E97AD"/>
                </a:solidFill>
                <a:latin typeface="+mj-lt"/>
              </a:rPr>
              <a:t>Lutjen-Drecoll</a:t>
            </a:r>
            <a:r>
              <a:rPr lang="ru-RU" dirty="0">
                <a:solidFill>
                  <a:srgbClr val="7E97AD"/>
                </a:solidFill>
                <a:latin typeface="+mj-lt"/>
              </a:rPr>
              <a:t>, 1982 </a:t>
            </a:r>
          </a:p>
          <a:p>
            <a:pPr algn="r">
              <a:defRPr/>
            </a:pPr>
            <a:endParaRPr lang="ru-RU" dirty="0">
              <a:latin typeface="+mj-lt"/>
            </a:endParaRPr>
          </a:p>
        </p:txBody>
      </p:sp>
      <p:pic>
        <p:nvPicPr>
          <p:cNvPr id="5" name="Изображение 4" descr="IMG_1023.JPG.jpe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84800" y="1579563"/>
            <a:ext cx="3565525" cy="4054475"/>
          </a:xfrm>
          <a:prstGeom prst="rect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5175250" y="5988050"/>
            <a:ext cx="377825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1400" dirty="0">
                <a:solidFill>
                  <a:srgbClr val="7E97AD"/>
                </a:solidFill>
                <a:latin typeface="+mj-lt"/>
              </a:rPr>
              <a:t>Hogan M, Alvarado J, and </a:t>
            </a:r>
            <a:r>
              <a:rPr lang="en-US" sz="1400" dirty="0" err="1">
                <a:solidFill>
                  <a:srgbClr val="7E97AD"/>
                </a:solidFill>
                <a:latin typeface="+mj-lt"/>
              </a:rPr>
              <a:t>Wedell</a:t>
            </a:r>
            <a:r>
              <a:rPr lang="en-US" sz="1400" dirty="0">
                <a:solidFill>
                  <a:srgbClr val="7E97AD"/>
                </a:solidFill>
                <a:latin typeface="+mj-lt"/>
              </a:rPr>
              <a:t> J, In: Histology of the Human Eye. Philadelphia: WB Saunders, 1971</a:t>
            </a:r>
            <a:endParaRPr lang="ru-RU" sz="1400" dirty="0">
              <a:latin typeface="+mj-lt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1251972D-AEA1-244B-AA29-B2B4E5EE1C5D}" type="slidenum">
              <a:rPr lang="ru-RU" smtClean="0"/>
              <a:pPr>
                <a:defRPr/>
              </a:pPr>
              <a:t>18</a:t>
            </a:fld>
            <a:endParaRPr lang="ru-RU"/>
          </a:p>
        </p:txBody>
      </p:sp>
    </p:spTree>
  </p:cSld>
  <p:clrMapOvr>
    <a:masterClrMapping/>
  </p:clrMapOvr>
  <p:transition xmlns:p14="http://schemas.microsoft.com/office/powerpoint/2010/main" spd="slow">
    <p:randomBar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Количество ГАГ в трабекулярной сети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4186238" cy="4114800"/>
          </a:xfrm>
        </p:spPr>
        <p:txBody>
          <a:bodyPr/>
          <a:lstStyle/>
          <a:p>
            <a:pPr>
              <a:defRPr/>
            </a:pPr>
            <a:r>
              <a:rPr lang="ru-RU" sz="2400" dirty="0" smtClean="0"/>
              <a:t>Результат баланса продукции ГАГ клетками трабекулярной сети и </a:t>
            </a:r>
            <a:r>
              <a:rPr lang="ru-RU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ПЕРФУЗИИ</a:t>
            </a:r>
            <a:r>
              <a:rPr lang="ru-RU" sz="2400" dirty="0" smtClean="0"/>
              <a:t> - вымывания ГАГ водянистой влагой</a:t>
            </a:r>
            <a:endParaRPr lang="en-US" sz="2400" dirty="0" smtClean="0"/>
          </a:p>
          <a:p>
            <a:pPr lvl="1">
              <a:defRPr/>
            </a:pPr>
            <a:endParaRPr lang="en-US" sz="2400" dirty="0"/>
          </a:p>
          <a:p>
            <a:pPr lvl="1">
              <a:defRPr/>
            </a:pPr>
            <a:endParaRPr lang="en-US" sz="2400" dirty="0" smtClean="0"/>
          </a:p>
          <a:p>
            <a:pPr lvl="1">
              <a:defRPr/>
            </a:pPr>
            <a:endParaRPr lang="ru-RU" sz="2400" dirty="0" smtClean="0"/>
          </a:p>
          <a:p>
            <a:pPr lvl="1">
              <a:defRPr/>
            </a:pPr>
            <a:endParaRPr lang="ru-RU" sz="2400" dirty="0"/>
          </a:p>
          <a:p>
            <a:pPr lvl="1">
              <a:defRPr/>
            </a:pPr>
            <a:endParaRPr lang="ru-RU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1162050" y="3698875"/>
            <a:ext cx="4013200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dirty="0">
                <a:solidFill>
                  <a:srgbClr val="7E97AD"/>
                </a:solidFill>
                <a:latin typeface="+mj-lt"/>
              </a:rPr>
              <a:t>P</a:t>
            </a:r>
            <a:r>
              <a:rPr lang="ru-RU" dirty="0">
                <a:solidFill>
                  <a:srgbClr val="7E97AD"/>
                </a:solidFill>
                <a:latin typeface="+mj-lt"/>
              </a:rPr>
              <a:t>.</a:t>
            </a:r>
            <a:r>
              <a:rPr lang="en-US" dirty="0">
                <a:solidFill>
                  <a:srgbClr val="7E97AD"/>
                </a:solidFill>
                <a:latin typeface="+mj-lt"/>
              </a:rPr>
              <a:t>G</a:t>
            </a:r>
            <a:r>
              <a:rPr lang="ru-RU" dirty="0">
                <a:solidFill>
                  <a:srgbClr val="7E97AD"/>
                </a:solidFill>
                <a:latin typeface="+mj-lt"/>
              </a:rPr>
              <a:t>. </a:t>
            </a:r>
            <a:r>
              <a:rPr lang="en-US" dirty="0">
                <a:solidFill>
                  <a:srgbClr val="7E97AD"/>
                </a:solidFill>
                <a:latin typeface="+mj-lt"/>
              </a:rPr>
              <a:t>Watson</a:t>
            </a:r>
            <a:r>
              <a:rPr lang="ru-RU" dirty="0">
                <a:solidFill>
                  <a:srgbClr val="7E97AD"/>
                </a:solidFill>
                <a:latin typeface="+mj-lt"/>
              </a:rPr>
              <a:t>, </a:t>
            </a:r>
            <a:r>
              <a:rPr lang="en-US" dirty="0">
                <a:solidFill>
                  <a:srgbClr val="7E97AD"/>
                </a:solidFill>
                <a:latin typeface="+mj-lt"/>
              </a:rPr>
              <a:t>I</a:t>
            </a:r>
            <a:r>
              <a:rPr lang="ru-RU" dirty="0">
                <a:solidFill>
                  <a:srgbClr val="7E97AD"/>
                </a:solidFill>
                <a:latin typeface="+mj-lt"/>
              </a:rPr>
              <a:t>. </a:t>
            </a:r>
            <a:r>
              <a:rPr lang="en-US" dirty="0">
                <a:solidFill>
                  <a:srgbClr val="7E97AD"/>
                </a:solidFill>
                <a:latin typeface="+mj-lt"/>
              </a:rPr>
              <a:t>Grierson</a:t>
            </a:r>
            <a:r>
              <a:rPr lang="ru-RU" dirty="0">
                <a:solidFill>
                  <a:srgbClr val="7E97AD"/>
                </a:solidFill>
                <a:latin typeface="+mj-lt"/>
              </a:rPr>
              <a:t>, 1981                               J.W. </a:t>
            </a:r>
            <a:r>
              <a:rPr lang="ru-RU" dirty="0" err="1">
                <a:solidFill>
                  <a:srgbClr val="7E97AD"/>
                </a:solidFill>
                <a:latin typeface="+mj-lt"/>
              </a:rPr>
              <a:t>Rohen</a:t>
            </a:r>
            <a:r>
              <a:rPr lang="ru-RU" dirty="0">
                <a:solidFill>
                  <a:srgbClr val="7E97AD"/>
                </a:solidFill>
                <a:latin typeface="+mj-lt"/>
              </a:rPr>
              <a:t>, </a:t>
            </a:r>
            <a:r>
              <a:rPr lang="ru-RU" dirty="0" err="1">
                <a:solidFill>
                  <a:srgbClr val="7E97AD"/>
                </a:solidFill>
                <a:latin typeface="+mj-lt"/>
              </a:rPr>
              <a:t>E</a:t>
            </a:r>
            <a:r>
              <a:rPr lang="ru-RU" dirty="0">
                <a:solidFill>
                  <a:srgbClr val="7E97AD"/>
                </a:solidFill>
                <a:latin typeface="+mj-lt"/>
              </a:rPr>
              <a:t>. </a:t>
            </a:r>
            <a:r>
              <a:rPr lang="ru-RU" dirty="0" err="1">
                <a:solidFill>
                  <a:srgbClr val="7E97AD"/>
                </a:solidFill>
                <a:latin typeface="+mj-lt"/>
              </a:rPr>
              <a:t>Lutjen-Drecoll</a:t>
            </a:r>
            <a:r>
              <a:rPr lang="ru-RU" dirty="0">
                <a:solidFill>
                  <a:srgbClr val="7E97AD"/>
                </a:solidFill>
                <a:latin typeface="+mj-lt"/>
              </a:rPr>
              <a:t>, 1982 </a:t>
            </a:r>
          </a:p>
        </p:txBody>
      </p:sp>
      <p:pic>
        <p:nvPicPr>
          <p:cNvPr id="5" name="Изображение 4" descr="IMG_1023.JPG.jpe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81625" y="1585913"/>
            <a:ext cx="3563938" cy="4054475"/>
          </a:xfrm>
          <a:prstGeom prst="rect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5356225" y="5988050"/>
            <a:ext cx="3597275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1400" dirty="0">
                <a:solidFill>
                  <a:srgbClr val="7E97AD"/>
                </a:solidFill>
                <a:latin typeface="+mj-lt"/>
              </a:rPr>
              <a:t>Hogan M, Alvarado J, and </a:t>
            </a:r>
            <a:r>
              <a:rPr lang="en-US" sz="1400" dirty="0" err="1">
                <a:solidFill>
                  <a:srgbClr val="7E97AD"/>
                </a:solidFill>
                <a:latin typeface="+mj-lt"/>
              </a:rPr>
              <a:t>Wedell</a:t>
            </a:r>
            <a:r>
              <a:rPr lang="en-US" sz="1400" dirty="0">
                <a:solidFill>
                  <a:srgbClr val="7E97AD"/>
                </a:solidFill>
                <a:latin typeface="+mj-lt"/>
              </a:rPr>
              <a:t> J, In: Histology of the Human Eye. Philadelphia: WB Saunders, 1971</a:t>
            </a:r>
            <a:endParaRPr lang="ru-RU" sz="1400" dirty="0">
              <a:latin typeface="+mj-lt"/>
            </a:endParaRPr>
          </a:p>
        </p:txBody>
      </p:sp>
      <p:sp>
        <p:nvSpPr>
          <p:cNvPr id="8" name="Круговая стрелка 7"/>
          <p:cNvSpPr/>
          <p:nvPr/>
        </p:nvSpPr>
        <p:spPr>
          <a:xfrm rot="14830120" flipH="1">
            <a:off x="5569614" y="3424787"/>
            <a:ext cx="1256588" cy="1296781"/>
          </a:xfrm>
          <a:prstGeom prst="circularArrow">
            <a:avLst>
              <a:gd name="adj1" fmla="val 16451"/>
              <a:gd name="adj2" fmla="val 1404973"/>
              <a:gd name="adj3" fmla="val 20095990"/>
              <a:gd name="adj4" fmla="val 10800000"/>
              <a:gd name="adj5" fmla="val 16718"/>
            </a:avLst>
          </a:prstGeom>
          <a:gradFill flip="none" rotWithShape="1">
            <a:gsLst>
              <a:gs pos="0">
                <a:srgbClr val="FF8000"/>
              </a:gs>
              <a:gs pos="100000">
                <a:schemeClr val="bg1"/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Стрелка вверх 8"/>
          <p:cNvSpPr/>
          <p:nvPr/>
        </p:nvSpPr>
        <p:spPr>
          <a:xfrm rot="2595883">
            <a:off x="7685744" y="3117195"/>
            <a:ext cx="390474" cy="1491892"/>
          </a:xfrm>
          <a:prstGeom prst="upArrow">
            <a:avLst/>
          </a:prstGeom>
          <a:gradFill flip="none" rotWithShape="1">
            <a:gsLst>
              <a:gs pos="0">
                <a:srgbClr val="FF8000"/>
              </a:gs>
              <a:gs pos="100000">
                <a:schemeClr val="bg1"/>
              </a:gs>
            </a:gsLst>
            <a:path path="circle">
              <a:fillToRect r="100000" b="100000"/>
            </a:path>
            <a:tileRect l="-100000" t="-100000"/>
          </a:gra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993BECFA-EFE0-0641-91C7-99CBBFEE8819}" type="slidenum">
              <a:rPr lang="ru-RU" smtClean="0"/>
              <a:pPr>
                <a:defRPr/>
              </a:pPr>
              <a:t>19</a:t>
            </a:fld>
            <a:endParaRPr lang="ru-RU"/>
          </a:p>
        </p:txBody>
      </p:sp>
    </p:spTree>
  </p:cSld>
  <p:clrMapOvr>
    <a:masterClrMapping/>
  </p:clrMapOvr>
  <p:transition xmlns:p14="http://schemas.microsoft.com/office/powerpoint/2010/main" spd="slow">
    <p:randomBar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Cost-Effectiveness of OAG screening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2000" dirty="0" err="1"/>
              <a:t>Boivin</a:t>
            </a:r>
            <a:r>
              <a:rPr lang="en-US" sz="2000" dirty="0"/>
              <a:t> JF, McGregor M, Archer C., 1996</a:t>
            </a:r>
            <a:endParaRPr lang="ru-RU" sz="2000" dirty="0"/>
          </a:p>
          <a:p>
            <a:r>
              <a:rPr lang="en-US" sz="2000" dirty="0"/>
              <a:t>Tuck MW, Crick RP, 1997</a:t>
            </a:r>
            <a:endParaRPr lang="ru-RU" sz="2000" dirty="0"/>
          </a:p>
          <a:p>
            <a:r>
              <a:rPr lang="en-US" sz="2000" dirty="0"/>
              <a:t>Burr JM, et al, 2007</a:t>
            </a:r>
            <a:endParaRPr lang="ru-RU" sz="2000" dirty="0"/>
          </a:p>
          <a:p>
            <a:r>
              <a:rPr lang="en-US" sz="2000" dirty="0"/>
              <a:t>Antony K, </a:t>
            </a:r>
            <a:r>
              <a:rPr lang="en-US" sz="2000" dirty="0" err="1"/>
              <a:t>Genser</a:t>
            </a:r>
            <a:r>
              <a:rPr lang="en-US" sz="2000" dirty="0"/>
              <a:t> D, </a:t>
            </a:r>
            <a:r>
              <a:rPr lang="en-US" sz="2000" dirty="0" err="1"/>
              <a:t>Fröschl</a:t>
            </a:r>
            <a:r>
              <a:rPr lang="en-US" sz="2000" dirty="0"/>
              <a:t> B., 2007</a:t>
            </a:r>
            <a:endParaRPr lang="ru-RU" sz="2000" dirty="0"/>
          </a:p>
          <a:p>
            <a:r>
              <a:rPr lang="en-US" sz="2000" dirty="0"/>
              <a:t>Hernandez R, et al., 2008</a:t>
            </a:r>
            <a:endParaRPr lang="ru-RU" sz="2000" dirty="0"/>
          </a:p>
          <a:p>
            <a:r>
              <a:rPr lang="en-US" sz="2000" dirty="0" err="1"/>
              <a:t>Tuulonen</a:t>
            </a:r>
            <a:r>
              <a:rPr lang="en-US" sz="2000" dirty="0"/>
              <a:t> A, 2011</a:t>
            </a:r>
            <a:endParaRPr lang="ru-RU" sz="2000" dirty="0"/>
          </a:p>
          <a:p>
            <a:pPr>
              <a:defRPr/>
            </a:pPr>
            <a:r>
              <a:rPr lang="en-US" sz="2000" dirty="0"/>
              <a:t>The Glaucoma screening Platform Study group, 2011 </a:t>
            </a:r>
          </a:p>
          <a:p>
            <a:pPr>
              <a:defRPr/>
            </a:pPr>
            <a:r>
              <a:rPr lang="en-US" sz="2000" dirty="0" smtClean="0"/>
              <a:t>Agency for Healthcare Research and </a:t>
            </a:r>
            <a:r>
              <a:rPr lang="en-US" sz="2000" dirty="0" err="1" smtClean="0"/>
              <a:t>Qality</a:t>
            </a:r>
            <a:r>
              <a:rPr lang="en-US" sz="2000" dirty="0" smtClean="0"/>
              <a:t>, 2012</a:t>
            </a:r>
            <a:endParaRPr lang="ru-RU" sz="2000" dirty="0" smtClean="0"/>
          </a:p>
          <a:p>
            <a:pPr>
              <a:defRPr/>
            </a:pPr>
            <a:endParaRPr lang="ru-RU" sz="2000" dirty="0" smtClean="0"/>
          </a:p>
          <a:p>
            <a:pPr>
              <a:defRPr/>
            </a:pPr>
            <a:endParaRPr lang="ru-RU" sz="2000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B723D4E4-8C7A-BD4E-9FD0-72ED91F71ECA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7198726"/>
      </p:ext>
    </p:extLst>
  </p:cSld>
  <p:clrMapOvr>
    <a:masterClrMapping/>
  </p:clrMapOvr>
  <p:transition xmlns:p14="http://schemas.microsoft.com/office/powerpoint/2010/main" spd="slow">
    <p:randomBar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Перфузия трабекулярной сети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322638" cy="4114800"/>
          </a:xfrm>
        </p:spPr>
        <p:txBody>
          <a:bodyPr/>
          <a:lstStyle/>
          <a:p>
            <a:pPr>
              <a:defRPr/>
            </a:pPr>
            <a:r>
              <a:rPr lang="ru-RU" sz="2400" dirty="0" smtClean="0"/>
              <a:t>Нормальная – вследствие градиента давления между               ПК и ШК</a:t>
            </a:r>
            <a:endParaRPr lang="en-US" sz="2400" dirty="0" smtClean="0"/>
          </a:p>
          <a:p>
            <a:pPr lvl="1">
              <a:defRPr/>
            </a:pPr>
            <a:endParaRPr lang="en-US" sz="2400" dirty="0" smtClean="0"/>
          </a:p>
          <a:p>
            <a:pPr lvl="1">
              <a:defRPr/>
            </a:pPr>
            <a:endParaRPr lang="ru-RU" sz="2400" dirty="0" smtClean="0"/>
          </a:p>
          <a:p>
            <a:pPr lvl="1">
              <a:defRPr/>
            </a:pPr>
            <a:endParaRPr lang="ru-RU" sz="2400" dirty="0"/>
          </a:p>
          <a:p>
            <a:pPr lvl="1">
              <a:defRPr/>
            </a:pPr>
            <a:endParaRPr lang="ru-RU" sz="2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3C6B068B-01C6-0342-B4DE-29BA20BAD410}" type="slidenum">
              <a:rPr lang="ru-RU" smtClean="0"/>
              <a:pPr>
                <a:defRPr/>
              </a:pPr>
              <a:t>20</a:t>
            </a:fld>
            <a:endParaRPr lang="ru-RU"/>
          </a:p>
        </p:txBody>
      </p:sp>
    </p:spTree>
  </p:cSld>
  <p:clrMapOvr>
    <a:masterClrMapping/>
  </p:clrMapOvr>
  <p:transition xmlns:p14="http://schemas.microsoft.com/office/powerpoint/2010/main" spd="slow">
    <p:randomBar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Перфузия трабекулярной сети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322638" cy="4114800"/>
          </a:xfrm>
        </p:spPr>
        <p:txBody>
          <a:bodyPr/>
          <a:lstStyle/>
          <a:p>
            <a:pPr>
              <a:defRPr/>
            </a:pPr>
            <a:r>
              <a:rPr lang="ru-RU" sz="2400" dirty="0" smtClean="0"/>
              <a:t>Нормальная – вследствие градиента давления между               ПК и ШК</a:t>
            </a:r>
            <a:endParaRPr lang="en-US" sz="2400" dirty="0" smtClean="0"/>
          </a:p>
          <a:p>
            <a:pPr>
              <a:defRPr/>
            </a:pPr>
            <a:r>
              <a:rPr lang="ru-RU" sz="2400" dirty="0" smtClean="0"/>
              <a:t>Форсированная – при аккомодации</a:t>
            </a:r>
          </a:p>
          <a:p>
            <a:pPr lvl="1">
              <a:defRPr/>
            </a:pPr>
            <a:r>
              <a:rPr lang="ru-RU" sz="2000" dirty="0" smtClean="0"/>
              <a:t>Уменьшение глубины ПК на 186±89 мкм при аккомодации на расстоянии 26 см</a:t>
            </a:r>
            <a:endParaRPr lang="en-US" sz="2000" dirty="0"/>
          </a:p>
          <a:p>
            <a:pPr lvl="1">
              <a:defRPr/>
            </a:pPr>
            <a:endParaRPr lang="en-US" sz="2400" dirty="0" smtClean="0"/>
          </a:p>
          <a:p>
            <a:pPr lvl="1">
              <a:defRPr/>
            </a:pPr>
            <a:endParaRPr lang="ru-RU" sz="2400" dirty="0" smtClean="0"/>
          </a:p>
          <a:p>
            <a:pPr lvl="1">
              <a:defRPr/>
            </a:pPr>
            <a:endParaRPr lang="ru-RU" sz="2400" dirty="0"/>
          </a:p>
          <a:p>
            <a:pPr lvl="1">
              <a:defRPr/>
            </a:pPr>
            <a:endParaRPr lang="ru-RU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1431925" y="5988050"/>
            <a:ext cx="7521575" cy="5857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1600" dirty="0" err="1">
                <a:solidFill>
                  <a:srgbClr val="7E97AD"/>
                </a:solidFill>
                <a:latin typeface="+mj-lt"/>
              </a:rPr>
              <a:t>W.Drexler</a:t>
            </a:r>
            <a:r>
              <a:rPr lang="en-US" sz="1600" dirty="0">
                <a:solidFill>
                  <a:srgbClr val="7E97AD"/>
                </a:solidFill>
                <a:latin typeface="+mj-lt"/>
              </a:rPr>
              <a:t>, </a:t>
            </a:r>
            <a:r>
              <a:rPr lang="en-US" sz="1600" dirty="0" err="1">
                <a:solidFill>
                  <a:srgbClr val="7E97AD"/>
                </a:solidFill>
                <a:latin typeface="+mj-lt"/>
              </a:rPr>
              <a:t>A.Baumgartner</a:t>
            </a:r>
            <a:r>
              <a:rPr lang="en-US" sz="1600" dirty="0">
                <a:solidFill>
                  <a:srgbClr val="7E97AD"/>
                </a:solidFill>
                <a:latin typeface="+mj-lt"/>
              </a:rPr>
              <a:t>, </a:t>
            </a:r>
            <a:r>
              <a:rPr lang="en-US" sz="1600" dirty="0" err="1">
                <a:solidFill>
                  <a:srgbClr val="7E97AD"/>
                </a:solidFill>
                <a:latin typeface="+mj-lt"/>
              </a:rPr>
              <a:t>O.Findl</a:t>
            </a:r>
            <a:r>
              <a:rPr lang="en-US" sz="1600" dirty="0">
                <a:solidFill>
                  <a:srgbClr val="7E97AD"/>
                </a:solidFill>
                <a:latin typeface="+mj-lt"/>
              </a:rPr>
              <a:t> et al., Biometric Investigation of Changes in the </a:t>
            </a:r>
            <a:r>
              <a:rPr lang="en-US" sz="1600" dirty="0" err="1">
                <a:solidFill>
                  <a:srgbClr val="7E97AD"/>
                </a:solidFill>
                <a:latin typeface="+mj-lt"/>
              </a:rPr>
              <a:t>Antrerior</a:t>
            </a:r>
            <a:r>
              <a:rPr lang="en-US" sz="1600" dirty="0">
                <a:solidFill>
                  <a:srgbClr val="7E97AD"/>
                </a:solidFill>
                <a:latin typeface="+mj-lt"/>
              </a:rPr>
              <a:t> Eye Segment During Accommodation. Vision Research, 1997, Vol.37,  No 19, pp. 2789-2800   </a:t>
            </a:r>
            <a:endParaRPr lang="ru-RU" sz="1600" dirty="0">
              <a:latin typeface="+mj-lt"/>
            </a:endParaRPr>
          </a:p>
        </p:txBody>
      </p:sp>
      <p:pic>
        <p:nvPicPr>
          <p:cNvPr id="44036" name="Изображение 6" descr="112 Новый.tiff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08438" y="1744663"/>
            <a:ext cx="4864100" cy="349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Прямая соединительная линия 10"/>
          <p:cNvCxnSpPr/>
          <p:nvPr/>
        </p:nvCxnSpPr>
        <p:spPr>
          <a:xfrm>
            <a:off x="8053388" y="1384300"/>
            <a:ext cx="26987" cy="4387850"/>
          </a:xfrm>
          <a:prstGeom prst="line">
            <a:avLst/>
          </a:prstGeom>
          <a:ln>
            <a:solidFill>
              <a:srgbClr val="FF8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8205788" y="1374775"/>
            <a:ext cx="26987" cy="4387850"/>
          </a:xfrm>
          <a:prstGeom prst="line">
            <a:avLst/>
          </a:prstGeom>
          <a:ln>
            <a:solidFill>
              <a:srgbClr val="FF8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Номер слайда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5EB806D0-9532-B144-B07B-CBCFD87E6CDD}" type="slidenum">
              <a:rPr lang="ru-RU" smtClean="0"/>
              <a:pPr>
                <a:defRPr/>
              </a:pPr>
              <a:t>21</a:t>
            </a:fld>
            <a:endParaRPr lang="ru-RU"/>
          </a:p>
        </p:txBody>
      </p:sp>
    </p:spTree>
  </p:cSld>
  <p:clrMapOvr>
    <a:masterClrMapping/>
  </p:clrMapOvr>
  <p:transition xmlns:p14="http://schemas.microsoft.com/office/powerpoint/2010/main" spd="slow">
    <p:randomBar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Уменьшение объёма передней камеры при аккомодации (</a:t>
            </a:r>
            <a:r>
              <a:rPr lang="en-US" dirty="0" err="1" smtClean="0"/>
              <a:t>Pentacam</a:t>
            </a:r>
            <a:r>
              <a:rPr lang="en-US" dirty="0" smtClean="0"/>
              <a:t> HR</a:t>
            </a:r>
            <a:r>
              <a:rPr lang="ru-RU" dirty="0" smtClean="0"/>
              <a:t>)</a:t>
            </a:r>
            <a:endParaRPr lang="ru-RU" dirty="0"/>
          </a:p>
        </p:txBody>
      </p:sp>
      <p:pic>
        <p:nvPicPr>
          <p:cNvPr id="45058" name="Изображение 4" descr="Pentacam AC Vol 2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0250" y="1635125"/>
            <a:ext cx="8062913" cy="494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5679AE38-D6F5-7D4C-A2EC-615E7C70AD15}" type="slidenum">
              <a:rPr lang="ru-RU" smtClean="0"/>
              <a:pPr>
                <a:defRPr/>
              </a:pPr>
              <a:t>22</a:t>
            </a:fld>
            <a:endParaRPr lang="ru-RU"/>
          </a:p>
        </p:txBody>
      </p:sp>
    </p:spTree>
  </p:cSld>
  <p:clrMapOvr>
    <a:masterClrMapping/>
  </p:clrMapOvr>
  <p:transition xmlns:p14="http://schemas.microsoft.com/office/powerpoint/2010/main" spd="slow">
    <p:randomBar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Уменьшение объёма передней камеры при аккомодации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280988" y="1600200"/>
            <a:ext cx="3670300" cy="41148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2400" b="1" dirty="0" smtClean="0"/>
              <a:t>- 4,12 </a:t>
            </a:r>
            <a:r>
              <a:rPr lang="ru-RU" sz="2400" dirty="0" err="1" smtClean="0"/>
              <a:t>мкл</a:t>
            </a:r>
            <a:r>
              <a:rPr lang="ru-RU" sz="2400" dirty="0" smtClean="0"/>
              <a:t> при аккомодации 5 </a:t>
            </a:r>
            <a:r>
              <a:rPr lang="en-US" sz="2400" dirty="0" smtClean="0"/>
              <a:t>D</a:t>
            </a:r>
            <a:endParaRPr lang="ru-RU" sz="2400" dirty="0" smtClean="0"/>
          </a:p>
          <a:p>
            <a:pPr>
              <a:defRPr/>
            </a:pPr>
            <a:r>
              <a:rPr lang="ru-RU" sz="2400" dirty="0" smtClean="0"/>
              <a:t>Время аккомодации </a:t>
            </a:r>
            <a:r>
              <a:rPr lang="en-US" sz="2400" dirty="0" smtClean="0"/>
              <a:t>        </a:t>
            </a:r>
            <a:r>
              <a:rPr lang="ru-RU" sz="2400" dirty="0" smtClean="0"/>
              <a:t>≈</a:t>
            </a:r>
            <a:r>
              <a:rPr lang="en-US" sz="2400" dirty="0" smtClean="0"/>
              <a:t> </a:t>
            </a:r>
            <a:r>
              <a:rPr lang="ru-RU" sz="2400" dirty="0" smtClean="0"/>
              <a:t>0,3 (0,5) сек</a:t>
            </a:r>
          </a:p>
          <a:p>
            <a:pPr>
              <a:defRPr/>
            </a:pPr>
            <a:r>
              <a:rPr lang="ru-RU" sz="2400" dirty="0" smtClean="0"/>
              <a:t>Эквивалентный расчётный отток при аккомодации: </a:t>
            </a:r>
          </a:p>
          <a:p>
            <a:pPr lvl="1">
              <a:defRPr/>
            </a:pPr>
            <a:r>
              <a:rPr lang="ru-RU" sz="2400" dirty="0" smtClean="0"/>
              <a:t>13,60 (8,24) </a:t>
            </a:r>
            <a:r>
              <a:rPr lang="ru-RU" sz="2400" dirty="0" err="1" smtClean="0"/>
              <a:t>мкл</a:t>
            </a:r>
            <a:r>
              <a:rPr lang="ru-RU" sz="2400" dirty="0" smtClean="0"/>
              <a:t>/сек</a:t>
            </a:r>
          </a:p>
          <a:p>
            <a:pPr lvl="1">
              <a:defRPr/>
            </a:pPr>
            <a:r>
              <a:rPr lang="ru-RU" sz="2400" dirty="0" smtClean="0"/>
              <a:t>815,76 (494,4) </a:t>
            </a:r>
            <a:r>
              <a:rPr lang="ru-RU" sz="2400" dirty="0" err="1" smtClean="0"/>
              <a:t>мкл</a:t>
            </a:r>
            <a:r>
              <a:rPr lang="ru-RU" sz="2400" dirty="0" smtClean="0"/>
              <a:t>/мин</a:t>
            </a:r>
          </a:p>
          <a:p>
            <a:pPr>
              <a:defRPr/>
            </a:pPr>
            <a:endParaRPr lang="ru-RU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609600" y="5988050"/>
            <a:ext cx="8343900" cy="5857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1600" b="1" dirty="0">
                <a:solidFill>
                  <a:schemeClr val="accent1"/>
                </a:solidFill>
                <a:latin typeface="+mj-lt"/>
              </a:rPr>
              <a:t>Yao Ni et al., Objective evaluation of the changes in the crystalline lens during accommodation in young and </a:t>
            </a:r>
            <a:r>
              <a:rPr lang="en-US" sz="1600" b="1" dirty="0" err="1">
                <a:solidFill>
                  <a:schemeClr val="accent1"/>
                </a:solidFill>
                <a:latin typeface="+mj-lt"/>
              </a:rPr>
              <a:t>presbyopic</a:t>
            </a:r>
            <a:r>
              <a:rPr lang="en-US" sz="1600" b="1" dirty="0">
                <a:solidFill>
                  <a:schemeClr val="accent1"/>
                </a:solidFill>
                <a:latin typeface="+mj-lt"/>
              </a:rPr>
              <a:t> populations using </a:t>
            </a:r>
            <a:r>
              <a:rPr lang="en-US" sz="1600" b="1" dirty="0" err="1">
                <a:solidFill>
                  <a:schemeClr val="accent1"/>
                </a:solidFill>
                <a:latin typeface="+mj-lt"/>
              </a:rPr>
              <a:t>Pentacam</a:t>
            </a:r>
            <a:r>
              <a:rPr lang="en-US" sz="1600" b="1" dirty="0">
                <a:solidFill>
                  <a:schemeClr val="accent1"/>
                </a:solidFill>
                <a:latin typeface="+mj-lt"/>
              </a:rPr>
              <a:t> HR system</a:t>
            </a:r>
            <a:r>
              <a:rPr lang="ru-RU" sz="1600" b="1" dirty="0">
                <a:solidFill>
                  <a:schemeClr val="accent1"/>
                </a:solidFill>
                <a:latin typeface="+mj-lt"/>
              </a:rPr>
              <a:t>.</a:t>
            </a:r>
            <a:r>
              <a:rPr lang="ru-RU" sz="1600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en-US" sz="1600" dirty="0" err="1">
                <a:solidFill>
                  <a:schemeClr val="accent1"/>
                </a:solidFill>
                <a:latin typeface="+mj-lt"/>
              </a:rPr>
              <a:t>Int</a:t>
            </a:r>
            <a:r>
              <a:rPr lang="en-US" sz="1600" dirty="0">
                <a:solidFill>
                  <a:schemeClr val="accent1"/>
                </a:solidFill>
                <a:latin typeface="+mj-lt"/>
              </a:rPr>
              <a:t> J </a:t>
            </a:r>
            <a:r>
              <a:rPr lang="en-US" sz="1600" dirty="0" err="1">
                <a:solidFill>
                  <a:schemeClr val="accent1"/>
                </a:solidFill>
                <a:latin typeface="+mj-lt"/>
              </a:rPr>
              <a:t>Ophthalmol</a:t>
            </a:r>
            <a:r>
              <a:rPr lang="en-US" sz="1600" dirty="0">
                <a:solidFill>
                  <a:schemeClr val="accent1"/>
                </a:solidFill>
                <a:latin typeface="+mj-lt"/>
              </a:rPr>
              <a:t>. 2011; 4(6): 611–615.</a:t>
            </a:r>
            <a:endParaRPr lang="ru-RU" sz="1600" dirty="0">
              <a:solidFill>
                <a:schemeClr val="accent1"/>
              </a:solidFill>
              <a:latin typeface="+mj-lt"/>
            </a:endParaRPr>
          </a:p>
        </p:txBody>
      </p:sp>
      <p:pic>
        <p:nvPicPr>
          <p:cNvPr id="46084" name="Изображение 4" descr="Pentacam AC Vol.tiff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1288" y="1600200"/>
            <a:ext cx="5273675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6E85BC0A-E49A-F747-A951-F81470484425}" type="slidenum">
              <a:rPr lang="ru-RU" smtClean="0"/>
              <a:pPr>
                <a:defRPr/>
              </a:pPr>
              <a:t>23</a:t>
            </a:fld>
            <a:endParaRPr lang="ru-RU"/>
          </a:p>
        </p:txBody>
      </p:sp>
    </p:spTree>
  </p:cSld>
  <p:clrMapOvr>
    <a:masterClrMapping/>
  </p:clrMapOvr>
  <p:transition xmlns:p14="http://schemas.microsoft.com/office/powerpoint/2010/main" spd="slow">
    <p:randomBar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25413"/>
            <a:ext cx="7924800" cy="1143000"/>
          </a:xfrm>
        </p:spPr>
        <p:txBody>
          <a:bodyPr/>
          <a:lstStyle/>
          <a:p>
            <a:pPr>
              <a:defRPr/>
            </a:pPr>
            <a:r>
              <a:rPr lang="ru-RU" sz="3200" dirty="0"/>
              <a:t>Интенсивность перфузии трабекулярной сети: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20663" y="1576388"/>
            <a:ext cx="4819650" cy="4114800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  <a:defRPr/>
            </a:pPr>
            <a:r>
              <a:rPr lang="ru-RU" sz="2200" dirty="0" smtClean="0"/>
              <a:t>Базовый </a:t>
            </a:r>
            <a:r>
              <a:rPr lang="ru-RU" sz="2200" dirty="0"/>
              <a:t>отток (</a:t>
            </a:r>
            <a:r>
              <a:rPr lang="ru-RU" sz="2200" dirty="0" err="1" smtClean="0"/>
              <a:t>флюорометрически</a:t>
            </a:r>
            <a:r>
              <a:rPr lang="ru-RU" sz="2200" dirty="0" smtClean="0"/>
              <a:t>)                              </a:t>
            </a:r>
            <a:r>
              <a:rPr lang="ru-RU" sz="2200" b="1" dirty="0" smtClean="0"/>
              <a:t>2,26 </a:t>
            </a:r>
            <a:r>
              <a:rPr lang="ru-RU" sz="2200" b="1" dirty="0" err="1"/>
              <a:t>мкл</a:t>
            </a:r>
            <a:r>
              <a:rPr lang="ru-RU" sz="2200" b="1" dirty="0"/>
              <a:t>/</a:t>
            </a:r>
            <a:r>
              <a:rPr lang="ru-RU" sz="2200" b="1" dirty="0" smtClean="0"/>
              <a:t>мин</a:t>
            </a:r>
            <a:r>
              <a:rPr lang="ru-RU" sz="2200" b="1" dirty="0" smtClean="0">
                <a:solidFill>
                  <a:srgbClr val="7E97AD"/>
                </a:solidFill>
              </a:rPr>
              <a:t> </a:t>
            </a:r>
          </a:p>
          <a:p>
            <a:pPr marL="0" indent="0" algn="r">
              <a:lnSpc>
                <a:spcPct val="80000"/>
              </a:lnSpc>
              <a:buFont typeface="Arial" charset="0"/>
              <a:buNone/>
              <a:defRPr/>
            </a:pPr>
            <a:r>
              <a:rPr lang="ru-RU" sz="2200" b="1" dirty="0">
                <a:solidFill>
                  <a:srgbClr val="7E97AD"/>
                </a:solidFill>
              </a:rPr>
              <a:t> </a:t>
            </a:r>
            <a:r>
              <a:rPr lang="ru-RU" sz="2200" b="1" dirty="0" smtClean="0">
                <a:solidFill>
                  <a:srgbClr val="7E97AD"/>
                </a:solidFill>
              </a:rPr>
              <a:t>                </a:t>
            </a:r>
            <a:r>
              <a:rPr lang="en-US" sz="1600" dirty="0" err="1" smtClean="0">
                <a:solidFill>
                  <a:srgbClr val="7E97AD"/>
                </a:solidFill>
              </a:rPr>
              <a:t>A.J.Sit</a:t>
            </a:r>
            <a:r>
              <a:rPr lang="en-US" sz="1600" dirty="0">
                <a:solidFill>
                  <a:srgbClr val="7E97AD"/>
                </a:solidFill>
              </a:rPr>
              <a:t>,</a:t>
            </a:r>
            <a:r>
              <a:rPr lang="ru-RU" sz="1600" dirty="0">
                <a:solidFill>
                  <a:srgbClr val="7E97AD"/>
                </a:solidFill>
              </a:rPr>
              <a:t> </a:t>
            </a:r>
            <a:r>
              <a:rPr lang="en-US" sz="1600" dirty="0" err="1">
                <a:solidFill>
                  <a:srgbClr val="7E97AD"/>
                </a:solidFill>
              </a:rPr>
              <a:t>C.B.Nau</a:t>
            </a:r>
            <a:r>
              <a:rPr lang="en-US" sz="1600" dirty="0">
                <a:solidFill>
                  <a:srgbClr val="7E97AD"/>
                </a:solidFill>
              </a:rPr>
              <a:t>, </a:t>
            </a:r>
            <a:r>
              <a:rPr lang="en-US" sz="1600" dirty="0" err="1">
                <a:solidFill>
                  <a:srgbClr val="7E97AD"/>
                </a:solidFill>
              </a:rPr>
              <a:t>J.W.McLaren</a:t>
            </a:r>
            <a:r>
              <a:rPr lang="en-US" sz="1600" dirty="0">
                <a:solidFill>
                  <a:srgbClr val="7E97AD"/>
                </a:solidFill>
              </a:rPr>
              <a:t>, </a:t>
            </a:r>
            <a:r>
              <a:rPr lang="en-US" sz="1600" dirty="0" err="1">
                <a:solidFill>
                  <a:srgbClr val="7E97AD"/>
                </a:solidFill>
              </a:rPr>
              <a:t>D.H.Johnson</a:t>
            </a:r>
            <a:r>
              <a:rPr lang="en-US" sz="1600" dirty="0">
                <a:solidFill>
                  <a:srgbClr val="7E97AD"/>
                </a:solidFill>
              </a:rPr>
              <a:t>, </a:t>
            </a:r>
            <a:r>
              <a:rPr lang="en-US" sz="1600" dirty="0" err="1">
                <a:solidFill>
                  <a:srgbClr val="7E97AD"/>
                </a:solidFill>
              </a:rPr>
              <a:t>D.Hodge</a:t>
            </a:r>
            <a:r>
              <a:rPr lang="en-US" sz="1600" dirty="0">
                <a:solidFill>
                  <a:srgbClr val="7E97AD"/>
                </a:solidFill>
              </a:rPr>
              <a:t>, </a:t>
            </a:r>
            <a:r>
              <a:rPr lang="en-US" sz="1600" dirty="0" smtClean="0">
                <a:solidFill>
                  <a:srgbClr val="7E97AD"/>
                </a:solidFill>
              </a:rPr>
              <a:t>2008</a:t>
            </a:r>
            <a:endParaRPr lang="ru-RU" sz="1800" dirty="0">
              <a:solidFill>
                <a:srgbClr val="7E97AD"/>
              </a:solidFill>
            </a:endParaRPr>
          </a:p>
          <a:p>
            <a:pPr>
              <a:defRPr/>
            </a:pPr>
            <a:r>
              <a:rPr lang="ru-RU" sz="2200" dirty="0" err="1" smtClean="0"/>
              <a:t>Тонографически</a:t>
            </a:r>
            <a:r>
              <a:rPr lang="ru-RU" sz="2200" dirty="0" smtClean="0"/>
              <a:t> (при с=0,25 и </a:t>
            </a:r>
            <a:r>
              <a:rPr lang="ru-RU" sz="2200" dirty="0" err="1" smtClean="0"/>
              <a:t>р</a:t>
            </a:r>
            <a:r>
              <a:rPr lang="ru-RU" sz="2200" baseline="-25000" dirty="0" err="1" smtClean="0"/>
              <a:t>о</a:t>
            </a:r>
            <a:r>
              <a:rPr lang="ru-RU" sz="2200" dirty="0" smtClean="0"/>
              <a:t>=20) </a:t>
            </a:r>
            <a:r>
              <a:rPr lang="ru-RU" sz="2200" b="1" dirty="0" smtClean="0"/>
              <a:t>5,0 </a:t>
            </a:r>
            <a:r>
              <a:rPr lang="ru-RU" sz="2200" b="1" dirty="0" err="1"/>
              <a:t>мкл</a:t>
            </a:r>
            <a:r>
              <a:rPr lang="ru-RU" sz="2200" b="1" dirty="0"/>
              <a:t>/</a:t>
            </a:r>
            <a:r>
              <a:rPr lang="ru-RU" sz="2200" b="1" dirty="0" smtClean="0"/>
              <a:t>мин</a:t>
            </a:r>
            <a:endParaRPr lang="ru-RU" sz="2200" dirty="0"/>
          </a:p>
          <a:p>
            <a:pPr>
              <a:defRPr/>
            </a:pPr>
            <a:r>
              <a:rPr lang="ru-RU" sz="2200" dirty="0" smtClean="0"/>
              <a:t>При аккомодации 5</a:t>
            </a:r>
            <a:r>
              <a:rPr lang="en-US" sz="2200" dirty="0" smtClean="0"/>
              <a:t>D</a:t>
            </a:r>
            <a:r>
              <a:rPr lang="ru-RU" sz="2200" dirty="0" smtClean="0"/>
              <a:t>                             </a:t>
            </a:r>
            <a:r>
              <a:rPr lang="en-US" sz="2200" b="1" dirty="0" smtClean="0"/>
              <a:t>5</a:t>
            </a:r>
            <a:r>
              <a:rPr lang="ru-RU" sz="2200" b="1" dirty="0" smtClean="0"/>
              <a:t>00 </a:t>
            </a:r>
            <a:r>
              <a:rPr lang="ru-RU" sz="2200" b="1" dirty="0" err="1" smtClean="0"/>
              <a:t>мкл</a:t>
            </a:r>
            <a:r>
              <a:rPr lang="ru-RU" sz="2200" b="1" dirty="0" smtClean="0"/>
              <a:t>/мин</a:t>
            </a:r>
            <a:r>
              <a:rPr lang="ru-RU" sz="2200" b="1" dirty="0"/>
              <a:t> </a:t>
            </a:r>
            <a:r>
              <a:rPr lang="ru-RU" sz="2200" b="1" dirty="0" smtClean="0"/>
              <a:t>           </a:t>
            </a:r>
            <a:r>
              <a:rPr lang="en-US" sz="2200" b="1" dirty="0"/>
              <a:t> </a:t>
            </a:r>
            <a:r>
              <a:rPr lang="en-US" sz="2200" b="1" dirty="0" smtClean="0"/>
              <a:t>   </a:t>
            </a:r>
            <a:r>
              <a:rPr lang="en-US" sz="1800" dirty="0" smtClean="0">
                <a:solidFill>
                  <a:schemeClr val="accent1"/>
                </a:solidFill>
              </a:rPr>
              <a:t>Yao </a:t>
            </a:r>
            <a:r>
              <a:rPr lang="en-US" sz="1800" dirty="0">
                <a:solidFill>
                  <a:schemeClr val="accent1"/>
                </a:solidFill>
              </a:rPr>
              <a:t>Ni et al.</a:t>
            </a:r>
            <a:r>
              <a:rPr lang="en-US" sz="1800" dirty="0" smtClean="0">
                <a:solidFill>
                  <a:schemeClr val="accent1"/>
                </a:solidFill>
              </a:rPr>
              <a:t>,. </a:t>
            </a:r>
            <a:r>
              <a:rPr lang="en-US" sz="1800" dirty="0">
                <a:solidFill>
                  <a:schemeClr val="accent1"/>
                </a:solidFill>
              </a:rPr>
              <a:t>2011</a:t>
            </a:r>
            <a:r>
              <a:rPr lang="ru-RU" sz="1800" dirty="0" smtClean="0"/>
              <a:t>                    </a:t>
            </a:r>
            <a:endParaRPr lang="en-US" sz="1600" dirty="0" smtClean="0"/>
          </a:p>
          <a:p>
            <a:pPr>
              <a:defRPr/>
            </a:pPr>
            <a:endParaRPr lang="ru-RU" sz="800" dirty="0" smtClean="0"/>
          </a:p>
          <a:p>
            <a:pPr>
              <a:defRPr/>
            </a:pPr>
            <a:r>
              <a:rPr lang="ru-RU" sz="2200" dirty="0" smtClean="0"/>
              <a:t>ПРИ АККОМОДАЦИИ ПЕРФУЗИЯ ТРАБЕКУЛЯРНОЙ СЕТИ УСИЛИВАЕТСЯ ≈ В 100 РАЗ (!) </a:t>
            </a:r>
            <a:endParaRPr lang="ru-RU" sz="2200" dirty="0"/>
          </a:p>
        </p:txBody>
      </p:sp>
      <p:pic>
        <p:nvPicPr>
          <p:cNvPr id="7" name="Picture 2" descr="тушь 1 мелк"/>
          <p:cNvPicPr>
            <a:picLocks noChangeAspect="1" noChangeArrowheads="1"/>
          </p:cNvPicPr>
          <p:nvPr/>
        </p:nvPicPr>
        <p:blipFill rotWithShape="1">
          <a:blip r:embed="rId2" cstate="screen">
            <a:lum bright="-6000" contrast="1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129213" y="1647825"/>
            <a:ext cx="3849687" cy="3863975"/>
          </a:xfrm>
          <a:prstGeom prst="rect">
            <a:avLst/>
          </a:prstGeom>
          <a:noFill/>
          <a:ln w="19050">
            <a:solidFill>
              <a:srgbClr val="CCCC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2" name="Стрелка вверх 1"/>
          <p:cNvSpPr/>
          <p:nvPr/>
        </p:nvSpPr>
        <p:spPr>
          <a:xfrm rot="19890560">
            <a:off x="8026694" y="3300671"/>
            <a:ext cx="364814" cy="837619"/>
          </a:xfrm>
          <a:prstGeom prst="upArrow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" name="Стрелка вверх 7"/>
          <p:cNvSpPr/>
          <p:nvPr/>
        </p:nvSpPr>
        <p:spPr>
          <a:xfrm rot="18105334">
            <a:off x="7147275" y="2115581"/>
            <a:ext cx="364814" cy="837619"/>
          </a:xfrm>
          <a:prstGeom prst="upArrow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" name="Стрелка вверх 8"/>
          <p:cNvSpPr/>
          <p:nvPr/>
        </p:nvSpPr>
        <p:spPr>
          <a:xfrm rot="14309773">
            <a:off x="6816750" y="3160178"/>
            <a:ext cx="364814" cy="837619"/>
          </a:xfrm>
          <a:prstGeom prst="upArrow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A5124809-62FE-4E43-B381-841D5648FAFF}" type="slidenum">
              <a:rPr lang="ru-RU" smtClean="0"/>
              <a:pPr>
                <a:defRPr/>
              </a:pPr>
              <a:t>24</a:t>
            </a:fld>
            <a:endParaRPr lang="ru-RU"/>
          </a:p>
        </p:txBody>
      </p:sp>
    </p:spTree>
  </p:cSld>
  <p:clrMapOvr>
    <a:masterClrMapping/>
  </p:clrMapOvr>
  <p:transition xmlns:p14="http://schemas.microsoft.com/office/powerpoint/2010/main" spd="slow">
    <p:randomBar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Роль ослабления аккомодации                            в регуляции ВГД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pPr>
              <a:defRPr/>
            </a:pPr>
            <a:r>
              <a:rPr lang="ru-RU" sz="2400" dirty="0" smtClean="0"/>
              <a:t>Снижение перфузии </a:t>
            </a:r>
          </a:p>
          <a:p>
            <a:pPr>
              <a:defRPr/>
            </a:pPr>
            <a:r>
              <a:rPr lang="ru-RU" sz="2400" dirty="0" smtClean="0"/>
              <a:t>Накопление ГАГ в трабекулярной сети</a:t>
            </a:r>
          </a:p>
          <a:p>
            <a:pPr>
              <a:defRPr/>
            </a:pPr>
            <a:r>
              <a:rPr lang="ru-RU" sz="2400" dirty="0" smtClean="0"/>
              <a:t>Понижение проницаемости трабекулярной сети</a:t>
            </a:r>
          </a:p>
          <a:p>
            <a:pPr>
              <a:defRPr/>
            </a:pPr>
            <a:r>
              <a:rPr lang="ru-RU" sz="2400" dirty="0" smtClean="0"/>
              <a:t>Ослабление оттока </a:t>
            </a:r>
          </a:p>
          <a:p>
            <a:pPr>
              <a:defRPr/>
            </a:pPr>
            <a:r>
              <a:rPr lang="ru-RU" sz="2400" dirty="0" smtClean="0"/>
              <a:t>Повышение ВГД</a:t>
            </a:r>
          </a:p>
          <a:p>
            <a:pPr>
              <a:defRPr/>
            </a:pPr>
            <a:endParaRPr lang="ru-RU" sz="2400" dirty="0"/>
          </a:p>
          <a:p>
            <a:pPr>
              <a:defRPr/>
            </a:pPr>
            <a:r>
              <a:rPr lang="ru-RU" sz="2400" dirty="0" err="1" smtClean="0"/>
              <a:t>Дисаккомодационный</a:t>
            </a:r>
            <a:r>
              <a:rPr lang="ru-RU" sz="2400" dirty="0" smtClean="0"/>
              <a:t> компонент в патогенезе ПОУГ (?)</a:t>
            </a:r>
          </a:p>
          <a:p>
            <a:pPr>
              <a:defRPr/>
            </a:pPr>
            <a:r>
              <a:rPr lang="ru-RU" sz="2400" dirty="0" smtClean="0"/>
              <a:t>Роль пресбиопии ?</a:t>
            </a:r>
          </a:p>
          <a:p>
            <a:pPr>
              <a:defRPr/>
            </a:pPr>
            <a:endParaRPr lang="ru-RU" sz="2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E2909D5E-FEEF-6445-90F2-CB6226846CA8}" type="slidenum">
              <a:rPr lang="ru-RU" smtClean="0"/>
              <a:pPr>
                <a:defRPr/>
              </a:pPr>
              <a:t>25</a:t>
            </a:fld>
            <a:endParaRPr lang="ru-RU"/>
          </a:p>
        </p:txBody>
      </p:sp>
      <p:sp>
        <p:nvSpPr>
          <p:cNvPr id="5" name="Стрелка вниз 4"/>
          <p:cNvSpPr/>
          <p:nvPr/>
        </p:nvSpPr>
        <p:spPr>
          <a:xfrm>
            <a:off x="7124100" y="1574873"/>
            <a:ext cx="870857" cy="2416552"/>
          </a:xfrm>
          <a:prstGeom prst="downArrow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</a:schemeClr>
              </a:gs>
              <a:gs pos="100000">
                <a:schemeClr val="bg1"/>
              </a:gs>
            </a:gsLst>
            <a:lin ang="5400000" scaled="0"/>
            <a:tileRect/>
          </a:gra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xmlns:p14="http://schemas.microsoft.com/office/powerpoint/2010/main" spd="slow">
    <p:randomBar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Причины ослабления аккомодации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Пресбиопия</a:t>
            </a:r>
          </a:p>
          <a:p>
            <a:r>
              <a:rPr lang="ru-RU" sz="2400" dirty="0" smtClean="0"/>
              <a:t>Сферическая рефракция</a:t>
            </a:r>
          </a:p>
          <a:p>
            <a:pPr lvl="1"/>
            <a:r>
              <a:rPr lang="ru-RU" sz="2400" dirty="0" smtClean="0"/>
              <a:t>Миопия</a:t>
            </a:r>
          </a:p>
          <a:p>
            <a:r>
              <a:rPr lang="ru-RU" sz="2400" dirty="0" smtClean="0"/>
              <a:t>Повышенная глубина резкости оптической системы глаза</a:t>
            </a:r>
          </a:p>
          <a:p>
            <a:pPr lvl="1"/>
            <a:r>
              <a:rPr lang="ru-RU" sz="2400" dirty="0" smtClean="0"/>
              <a:t>Астигматизм (!)</a:t>
            </a:r>
          </a:p>
          <a:p>
            <a:endParaRPr lang="ru-RU" sz="2400" dirty="0" smtClean="0"/>
          </a:p>
          <a:p>
            <a:endParaRPr lang="ru-RU" sz="2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06821233-943B-6841-9E6A-735EC9CF630F}" type="slidenum">
              <a:rPr lang="ru-RU" smtClean="0"/>
              <a:pPr>
                <a:defRPr/>
              </a:pPr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02853"/>
      </p:ext>
    </p:extLst>
  </p:cSld>
  <p:clrMapOvr>
    <a:masterClrMapping/>
  </p:clrMapOvr>
  <p:transition xmlns:p14="http://schemas.microsoft.com/office/powerpoint/2010/main" spd="slow">
    <p:randomBar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23888" y="187325"/>
            <a:ext cx="7924800" cy="1143000"/>
          </a:xfrm>
        </p:spPr>
        <p:txBody>
          <a:bodyPr/>
          <a:lstStyle/>
          <a:p>
            <a:pPr>
              <a:defRPr/>
            </a:pPr>
            <a:r>
              <a:rPr lang="ru-RU" sz="2400" dirty="0" smtClean="0"/>
              <a:t>ФЭК: создание условий для более свободных и активных  движений элементов </a:t>
            </a:r>
            <a:r>
              <a:rPr lang="ru-RU" sz="2400" dirty="0" err="1" smtClean="0"/>
              <a:t>аккомодационно</a:t>
            </a:r>
            <a:r>
              <a:rPr lang="ru-RU" sz="2400" dirty="0" smtClean="0"/>
              <a:t>-гидродинамической системы глаза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609600" y="3621088"/>
            <a:ext cx="8239125" cy="2284412"/>
          </a:xfrm>
        </p:spPr>
        <p:txBody>
          <a:bodyPr/>
          <a:lstStyle/>
          <a:p>
            <a:pPr>
              <a:defRPr/>
            </a:pPr>
            <a:r>
              <a:rPr lang="ru-RU" sz="2000" dirty="0" smtClean="0">
                <a:latin typeface="Arial Narrow"/>
                <a:cs typeface="Arial Narrow"/>
              </a:rPr>
              <a:t>«Освобождение» цилиарной мышцы</a:t>
            </a:r>
          </a:p>
          <a:p>
            <a:pPr lvl="1">
              <a:defRPr/>
            </a:pPr>
            <a:r>
              <a:rPr lang="ru-RU" sz="2000" dirty="0" smtClean="0">
                <a:latin typeface="Arial Narrow"/>
                <a:cs typeface="Arial Narrow"/>
              </a:rPr>
              <a:t>Удаление твёрдого и избыточного по размерам хрусталика</a:t>
            </a:r>
          </a:p>
          <a:p>
            <a:pPr>
              <a:defRPr/>
            </a:pPr>
            <a:r>
              <a:rPr lang="ru-RU" sz="2000" dirty="0" smtClean="0">
                <a:latin typeface="Arial Narrow"/>
                <a:cs typeface="Arial Narrow"/>
              </a:rPr>
              <a:t>Обеспечение максимального аккомодационного стимула</a:t>
            </a:r>
          </a:p>
          <a:p>
            <a:pPr lvl="1">
              <a:defRPr/>
            </a:pPr>
            <a:r>
              <a:rPr lang="ru-RU" sz="2000" dirty="0" smtClean="0">
                <a:latin typeface="Arial Narrow"/>
                <a:cs typeface="Arial Narrow"/>
              </a:rPr>
              <a:t>Влияние сферической рефракции</a:t>
            </a:r>
          </a:p>
          <a:p>
            <a:pPr lvl="1">
              <a:defRPr/>
            </a:pPr>
            <a:r>
              <a:rPr lang="ru-RU" sz="2000" dirty="0" smtClean="0">
                <a:latin typeface="Arial Narrow"/>
                <a:cs typeface="Arial Narrow"/>
              </a:rPr>
              <a:t>Влияние глубины резкости оптической системы</a:t>
            </a:r>
            <a:endParaRPr lang="ru-RU" sz="2000" dirty="0">
              <a:latin typeface="Arial Narrow"/>
              <a:cs typeface="Arial Narrow"/>
            </a:endParaRPr>
          </a:p>
        </p:txBody>
      </p:sp>
      <p:pic>
        <p:nvPicPr>
          <p:cNvPr id="4" name="Picture 10" descr="3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74888" y="1604963"/>
            <a:ext cx="4287837" cy="1836737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098FCEA2-4927-1648-AEDB-C17844481290}" type="slidenum">
              <a:rPr lang="ru-RU" smtClean="0"/>
              <a:pPr>
                <a:defRPr/>
              </a:pPr>
              <a:t>27</a:t>
            </a:fld>
            <a:endParaRPr lang="ru-RU"/>
          </a:p>
        </p:txBody>
      </p:sp>
    </p:spTree>
  </p:cSld>
  <p:clrMapOvr>
    <a:masterClrMapping/>
  </p:clrMapOvr>
  <p:transition xmlns:p14="http://schemas.microsoft.com/office/powerpoint/2010/main" spd="slow">
    <p:randomBar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44037" name="Text Box 5"/>
          <p:cNvSpPr txBox="1">
            <a:spLocks noChangeArrowheads="1"/>
          </p:cNvSpPr>
          <p:nvPr/>
        </p:nvSpPr>
        <p:spPr bwMode="auto">
          <a:xfrm>
            <a:off x="1403350" y="2144713"/>
            <a:ext cx="3168650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ru-RU"/>
            </a:defPPr>
            <a:lvl1pPr>
              <a:spcBef>
                <a:spcPct val="50000"/>
              </a:spcBef>
              <a:defRPr sz="200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defRPr>
            </a:lvl1pPr>
          </a:lstStyle>
          <a:p>
            <a:pPr>
              <a:defRPr/>
            </a:pPr>
            <a:r>
              <a:rPr lang="ru-RU" sz="1800" dirty="0"/>
              <a:t>Коэффициент корреляции 0,78</a:t>
            </a:r>
          </a:p>
        </p:txBody>
      </p:sp>
      <p:sp>
        <p:nvSpPr>
          <p:cNvPr id="16" name="Название 1"/>
          <p:cNvSpPr>
            <a:spLocks noGrp="1"/>
          </p:cNvSpPr>
          <p:nvPr>
            <p:ph type="title"/>
          </p:nvPr>
        </p:nvSpPr>
        <p:spPr>
          <a:xfrm>
            <a:off x="609600" y="411163"/>
            <a:ext cx="7924800" cy="1143000"/>
          </a:xfrm>
        </p:spPr>
        <p:txBody>
          <a:bodyPr/>
          <a:lstStyle/>
          <a:p>
            <a:pPr>
              <a:defRPr/>
            </a:pPr>
            <a:r>
              <a:rPr lang="ru-RU" sz="2800" dirty="0" smtClean="0"/>
              <a:t>Влияние послеоперационной сферической рефракции на гипотензивный эффект ФЭК</a:t>
            </a:r>
            <a:endParaRPr lang="ru-RU" sz="2800" dirty="0"/>
          </a:p>
        </p:txBody>
      </p:sp>
      <p:pic>
        <p:nvPicPr>
          <p:cNvPr id="59396" name="Изображение 2"/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1905000" y="1854200"/>
            <a:ext cx="5334000" cy="2744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948238" y="4770438"/>
            <a:ext cx="1957387" cy="9223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cap="all" dirty="0"/>
              <a:t>Эмметропия</a:t>
            </a:r>
            <a:r>
              <a:rPr lang="ru-RU" dirty="0"/>
              <a:t>:</a:t>
            </a:r>
          </a:p>
          <a:p>
            <a:pPr algn="ctr">
              <a:defRPr/>
            </a:pPr>
            <a:r>
              <a:rPr lang="ru-RU" dirty="0"/>
              <a:t>необходимость аккомодации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071688" y="4738688"/>
            <a:ext cx="2373312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cap="all" dirty="0"/>
              <a:t>Миопия</a:t>
            </a:r>
            <a:r>
              <a:rPr lang="ru-RU" dirty="0"/>
              <a:t>: </a:t>
            </a:r>
          </a:p>
          <a:p>
            <a:pPr algn="ctr">
              <a:defRPr/>
            </a:pPr>
            <a:r>
              <a:rPr lang="ru-RU" dirty="0"/>
              <a:t>отсутствие стимула к аккомодации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E8E4925B-3F4D-0041-AAF4-9CF09AF67E2D}" type="slidenum">
              <a:rPr lang="ru-RU" smtClean="0"/>
              <a:pPr>
                <a:defRPr/>
              </a:pPr>
              <a:t>28</a:t>
            </a:fld>
            <a:endParaRPr lang="ru-RU"/>
          </a:p>
        </p:txBody>
      </p:sp>
    </p:spTree>
  </p:cSld>
  <p:clrMapOvr>
    <a:masterClrMapping/>
  </p:clrMapOvr>
  <p:transition xmlns:p14="http://schemas.microsoft.com/office/powerpoint/2010/main" spd="slow">
    <p:randomBar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ru-RU"/>
          </a:p>
        </p:txBody>
      </p:sp>
      <p:pic>
        <p:nvPicPr>
          <p:cNvPr id="60418" name="Диаграмма 4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58888" y="1844675"/>
            <a:ext cx="6985000" cy="410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7" name="Text Box 5"/>
          <p:cNvSpPr txBox="1">
            <a:spLocks noChangeArrowheads="1"/>
          </p:cNvSpPr>
          <p:nvPr/>
        </p:nvSpPr>
        <p:spPr bwMode="auto">
          <a:xfrm>
            <a:off x="1403350" y="2144713"/>
            <a:ext cx="3168650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ru-RU"/>
            </a:defPPr>
            <a:lvl1pPr>
              <a:spcBef>
                <a:spcPct val="50000"/>
              </a:spcBef>
              <a:defRPr sz="200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defRPr>
            </a:lvl1pPr>
          </a:lstStyle>
          <a:p>
            <a:pPr>
              <a:defRPr/>
            </a:pPr>
            <a:r>
              <a:rPr lang="ru-RU" sz="1800" dirty="0">
                <a:effectLst/>
              </a:rPr>
              <a:t>Коэффициент корреляции 0,78</a:t>
            </a:r>
          </a:p>
        </p:txBody>
      </p:sp>
      <p:sp>
        <p:nvSpPr>
          <p:cNvPr id="44038" name="Line 6"/>
          <p:cNvSpPr>
            <a:spLocks noChangeShapeType="1"/>
          </p:cNvSpPr>
          <p:nvPr/>
        </p:nvSpPr>
        <p:spPr bwMode="auto">
          <a:xfrm flipV="1">
            <a:off x="3419475" y="2133600"/>
            <a:ext cx="2376488" cy="2808288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4039" name="Rectangle 7"/>
          <p:cNvSpPr>
            <a:spLocks noChangeArrowheads="1"/>
          </p:cNvSpPr>
          <p:nvPr/>
        </p:nvSpPr>
        <p:spPr bwMode="auto">
          <a:xfrm>
            <a:off x="7524750" y="3716338"/>
            <a:ext cx="647700" cy="576262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44040" name="Rectangle 8"/>
          <p:cNvSpPr>
            <a:spLocks noChangeArrowheads="1"/>
          </p:cNvSpPr>
          <p:nvPr/>
        </p:nvSpPr>
        <p:spPr bwMode="auto">
          <a:xfrm>
            <a:off x="1476375" y="3141663"/>
            <a:ext cx="217488" cy="1150937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44041" name="Rectangle 9"/>
          <p:cNvSpPr>
            <a:spLocks noChangeArrowheads="1"/>
          </p:cNvSpPr>
          <p:nvPr/>
        </p:nvSpPr>
        <p:spPr bwMode="auto">
          <a:xfrm>
            <a:off x="3635375" y="5516563"/>
            <a:ext cx="1800225" cy="287337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44042" name="Text Box 10"/>
          <p:cNvSpPr txBox="1">
            <a:spLocks noChangeArrowheads="1"/>
          </p:cNvSpPr>
          <p:nvPr/>
        </p:nvSpPr>
        <p:spPr bwMode="auto">
          <a:xfrm>
            <a:off x="3109913" y="5389108"/>
            <a:ext cx="482441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ru-RU"/>
            </a:defPPr>
            <a:lvl1pPr>
              <a:spcBef>
                <a:spcPct val="50000"/>
              </a:spcBef>
              <a:defRPr sz="180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defRPr>
            </a:lvl1pPr>
          </a:lstStyle>
          <a:p>
            <a:pPr>
              <a:defRPr/>
            </a:pPr>
            <a:r>
              <a:rPr lang="ru-RU" sz="2000" b="1" i="1" dirty="0" smtClean="0">
                <a:effectLst/>
              </a:rPr>
              <a:t>после</a:t>
            </a:r>
            <a:r>
              <a:rPr lang="ru-RU" dirty="0" smtClean="0">
                <a:effectLst/>
              </a:rPr>
              <a:t>операционная </a:t>
            </a:r>
            <a:r>
              <a:rPr lang="ru-RU" dirty="0">
                <a:effectLst/>
              </a:rPr>
              <a:t>рефракция, </a:t>
            </a:r>
            <a:r>
              <a:rPr lang="en-US" dirty="0">
                <a:effectLst/>
              </a:rPr>
              <a:t>D</a:t>
            </a:r>
            <a:endParaRPr lang="ru-RU" dirty="0">
              <a:effectLst/>
            </a:endParaRPr>
          </a:p>
        </p:txBody>
      </p:sp>
      <p:sp>
        <p:nvSpPr>
          <p:cNvPr id="44043" name="Text Box 11"/>
          <p:cNvSpPr txBox="1">
            <a:spLocks noChangeArrowheads="1"/>
          </p:cNvSpPr>
          <p:nvPr/>
        </p:nvSpPr>
        <p:spPr bwMode="auto">
          <a:xfrm rot="5400000" flipV="1">
            <a:off x="5954712" y="3338513"/>
            <a:ext cx="3140075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ru-RU"/>
            </a:defPPr>
            <a:lvl1pPr>
              <a:spcBef>
                <a:spcPct val="50000"/>
              </a:spcBef>
              <a:defRPr sz="180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defRPr>
            </a:lvl1pPr>
          </a:lstStyle>
          <a:p>
            <a:pPr>
              <a:defRPr/>
            </a:pPr>
            <a:r>
              <a:rPr lang="ru-RU" dirty="0">
                <a:effectLst/>
              </a:rPr>
              <a:t>коэффициент лёгкости  оттока</a:t>
            </a:r>
          </a:p>
        </p:txBody>
      </p:sp>
      <p:sp>
        <p:nvSpPr>
          <p:cNvPr id="62476" name="TextBox 5"/>
          <p:cNvSpPr txBox="1">
            <a:spLocks noChangeArrowheads="1"/>
          </p:cNvSpPr>
          <p:nvPr/>
        </p:nvSpPr>
        <p:spPr bwMode="auto">
          <a:xfrm>
            <a:off x="-36513" y="6165850"/>
            <a:ext cx="8858251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ahoma" charset="0"/>
                <a:ea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ahoma" charset="0"/>
                <a:ea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ahoma" charset="0"/>
                <a:ea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ahoma" charset="0"/>
                <a:ea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charset="0"/>
                <a:ea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charset="0"/>
                <a:ea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charset="0"/>
                <a:ea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charset="0"/>
                <a:ea typeface="Arial" charset="0"/>
              </a:defRPr>
            </a:lvl9pPr>
          </a:lstStyle>
          <a:p>
            <a:pPr algn="r">
              <a:defRPr/>
            </a:pPr>
            <a:r>
              <a:rPr lang="ru-RU" sz="1800" b="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rPr>
              <a:t>А.В.Золотарёв, </a:t>
            </a:r>
            <a:r>
              <a:rPr lang="ru-RU" sz="1800" b="0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rPr>
              <a:t>И.Г.Стебнева</a:t>
            </a:r>
            <a:r>
              <a:rPr lang="ru-RU" sz="1800" b="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rPr>
              <a:t>, </a:t>
            </a:r>
            <a:r>
              <a:rPr lang="ru-RU" sz="1800" b="0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rPr>
              <a:t>М.В.Шевченко</a:t>
            </a:r>
            <a:r>
              <a:rPr lang="ru-RU" sz="1800" b="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rPr>
              <a:t>, Е.В.Карлова, 2007-2009</a:t>
            </a: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1438275" y="2957513"/>
            <a:ext cx="211455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ru-RU"/>
            </a:defPPr>
            <a:lvl1pPr>
              <a:spcBef>
                <a:spcPct val="50000"/>
              </a:spcBef>
              <a:defRPr sz="180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defRPr>
            </a:lvl1pPr>
          </a:lstStyle>
          <a:p>
            <a:pPr>
              <a:defRPr/>
            </a:pPr>
            <a:r>
              <a:rPr lang="ru-RU" dirty="0">
                <a:effectLst/>
              </a:rPr>
              <a:t>Группа ДО 60 лет</a:t>
            </a:r>
          </a:p>
        </p:txBody>
      </p:sp>
      <p:sp>
        <p:nvSpPr>
          <p:cNvPr id="16" name="Название 1"/>
          <p:cNvSpPr>
            <a:spLocks noGrp="1"/>
          </p:cNvSpPr>
          <p:nvPr>
            <p:ph type="title"/>
          </p:nvPr>
        </p:nvSpPr>
        <p:spPr>
          <a:xfrm>
            <a:off x="609600" y="411163"/>
            <a:ext cx="7924800" cy="1143000"/>
          </a:xfrm>
        </p:spPr>
        <p:txBody>
          <a:bodyPr/>
          <a:lstStyle/>
          <a:p>
            <a:pPr>
              <a:defRPr/>
            </a:pPr>
            <a:r>
              <a:rPr lang="ru-RU" sz="2800" dirty="0" smtClean="0"/>
              <a:t>Влияние послеоперационной сферической рефракции на гипотензивный эффект ФЭК</a:t>
            </a:r>
            <a:endParaRPr lang="ru-RU" sz="2800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307C803C-0841-2F48-8092-828F63F26718}" type="slidenum">
              <a:rPr lang="ru-RU" smtClean="0"/>
              <a:pPr>
                <a:defRPr/>
              </a:pPr>
              <a:t>29</a:t>
            </a:fld>
            <a:endParaRPr lang="ru-RU"/>
          </a:p>
        </p:txBody>
      </p:sp>
    </p:spTree>
  </p:cSld>
  <p:clrMapOvr>
    <a:masterClrMapping/>
  </p:clrMapOvr>
  <p:transition xmlns:p14="http://schemas.microsoft.com/office/powerpoint/2010/main" spd="slow">
    <p:randomBar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азвание 1"/>
          <p:cNvSpPr>
            <a:spLocks noGrp="1"/>
          </p:cNvSpPr>
          <p:nvPr>
            <p:ph type="title"/>
          </p:nvPr>
        </p:nvSpPr>
        <p:spPr>
          <a:xfrm>
            <a:off x="609600" y="-584107"/>
            <a:ext cx="7924800" cy="1143000"/>
          </a:xfrm>
        </p:spPr>
        <p:txBody>
          <a:bodyPr/>
          <a:lstStyle/>
          <a:p>
            <a:pPr>
              <a:defRPr/>
            </a:pPr>
            <a:r>
              <a:rPr lang="ru-RU" sz="2400" dirty="0" smtClean="0"/>
              <a:t>Ценовая эффективность скрининга ОУГ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264910" y="620505"/>
            <a:ext cx="4742520" cy="4114800"/>
          </a:xfrm>
        </p:spPr>
        <p:txBody>
          <a:bodyPr>
            <a:noAutofit/>
          </a:bodyPr>
          <a:lstStyle/>
          <a:p>
            <a:pPr lvl="0"/>
            <a:r>
              <a:rPr lang="ru-RU" sz="2000" dirty="0"/>
              <a:t>Среднее время наступления слепоты от ПОУГ </a:t>
            </a:r>
            <a:r>
              <a:rPr lang="ru-RU" sz="2000" dirty="0" smtClean="0"/>
              <a:t>от начала заболевания: без </a:t>
            </a:r>
            <a:r>
              <a:rPr lang="ru-RU" sz="2000" dirty="0"/>
              <a:t>лечения – 23 года, с лечением – 35 лет</a:t>
            </a:r>
          </a:p>
          <a:p>
            <a:pPr lvl="0"/>
            <a:r>
              <a:rPr lang="ru-RU" sz="2000" dirty="0"/>
              <a:t>Раннее начало лечения ПОУГ уменьшает риск прогрессирования </a:t>
            </a:r>
          </a:p>
          <a:p>
            <a:pPr lvl="0"/>
            <a:r>
              <a:rPr lang="ru-RU" sz="2000" dirty="0">
                <a:solidFill>
                  <a:schemeClr val="accent1"/>
                </a:solidFill>
              </a:rPr>
              <a:t>Раннее выявление ПОУГ клинически целесообразно</a:t>
            </a:r>
          </a:p>
          <a:p>
            <a:pPr lvl="0"/>
            <a:r>
              <a:rPr lang="ru-RU" sz="2000" dirty="0">
                <a:solidFill>
                  <a:schemeClr val="accent1"/>
                </a:solidFill>
              </a:rPr>
              <a:t>Отсутствие достоверных литературных данных (</a:t>
            </a:r>
            <a:r>
              <a:rPr lang="ru-RU" sz="2000" dirty="0" err="1">
                <a:solidFill>
                  <a:schemeClr val="accent1"/>
                </a:solidFill>
              </a:rPr>
              <a:t>рандомизированных</a:t>
            </a:r>
            <a:r>
              <a:rPr lang="ru-RU" sz="2000" dirty="0">
                <a:solidFill>
                  <a:schemeClr val="accent1"/>
                </a:solidFill>
              </a:rPr>
              <a:t> исследований) о клинико-экономической эффективности скрининга ПОУГ</a:t>
            </a:r>
          </a:p>
          <a:p>
            <a:pPr lvl="0"/>
            <a:r>
              <a:rPr lang="ru-RU" sz="2000" dirty="0" smtClean="0">
                <a:solidFill>
                  <a:schemeClr val="accent1"/>
                </a:solidFill>
              </a:rPr>
              <a:t>Клинико-экономическая </a:t>
            </a:r>
            <a:r>
              <a:rPr lang="ru-RU" sz="2000" dirty="0">
                <a:solidFill>
                  <a:schemeClr val="accent1"/>
                </a:solidFill>
              </a:rPr>
              <a:t>эффективность </a:t>
            </a:r>
            <a:r>
              <a:rPr lang="ru-RU" sz="2000" dirty="0" smtClean="0">
                <a:solidFill>
                  <a:schemeClr val="accent1"/>
                </a:solidFill>
              </a:rPr>
              <a:t>зависит от </a:t>
            </a:r>
            <a:r>
              <a:rPr lang="ru-RU" sz="2000" dirty="0">
                <a:solidFill>
                  <a:schemeClr val="accent1"/>
                </a:solidFill>
              </a:rPr>
              <a:t>величины затраченных ресурсов на выявление одного случая </a:t>
            </a:r>
            <a:r>
              <a:rPr lang="ru-RU" sz="2000" dirty="0" smtClean="0">
                <a:solidFill>
                  <a:schemeClr val="accent1"/>
                </a:solidFill>
              </a:rPr>
              <a:t>глаукомы</a:t>
            </a:r>
            <a:endParaRPr lang="ru-RU" sz="2000" dirty="0">
              <a:solidFill>
                <a:schemeClr val="accent1"/>
              </a:soli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B723D4E4-8C7A-BD4E-9FD0-72ED91F71ECA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  <p:pic>
        <p:nvPicPr>
          <p:cNvPr id="7" name="Изображение 6" descr="112.tiff"/>
          <p:cNvPicPr>
            <a:picLocks noChangeAspect="1"/>
          </p:cNvPicPr>
          <p:nvPr/>
        </p:nvPicPr>
        <p:blipFill rotWithShape="1">
          <a:blip r:embed="rId2" cstate="screen">
            <a:alphaModFix amt="1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825" r="2327" b="33791"/>
          <a:stretch/>
        </p:blipFill>
        <p:spPr>
          <a:xfrm>
            <a:off x="5098094" y="2056198"/>
            <a:ext cx="3900763" cy="2019898"/>
          </a:xfrm>
          <a:prstGeom prst="rect">
            <a:avLst/>
          </a:prstGeom>
          <a:ln>
            <a:solidFill>
              <a:srgbClr val="AA6837"/>
            </a:solidFill>
          </a:ln>
        </p:spPr>
      </p:pic>
      <p:pic>
        <p:nvPicPr>
          <p:cNvPr id="8" name="Изображение 7"/>
          <p:cNvPicPr>
            <a:picLocks noChangeAspect="1"/>
          </p:cNvPicPr>
          <p:nvPr/>
        </p:nvPicPr>
        <p:blipFill rotWithShape="1">
          <a:blip r:embed="rId3">
            <a:alphaModFix amt="27000"/>
          </a:blip>
          <a:srcRect l="9749" t="33442" r="18153"/>
          <a:stretch/>
        </p:blipFill>
        <p:spPr>
          <a:xfrm>
            <a:off x="5037620" y="3810000"/>
            <a:ext cx="4009604" cy="2914954"/>
          </a:xfrm>
          <a:prstGeom prst="rect">
            <a:avLst/>
          </a:prstGeom>
          <a:ln>
            <a:solidFill>
              <a:srgbClr val="AA6837"/>
            </a:solidFill>
          </a:ln>
        </p:spPr>
      </p:pic>
      <p:pic>
        <p:nvPicPr>
          <p:cNvPr id="6" name="Изображение 5" descr="111.tiff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43997"/>
          <a:stretch/>
        </p:blipFill>
        <p:spPr>
          <a:xfrm>
            <a:off x="5146756" y="668886"/>
            <a:ext cx="3741348" cy="2947589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677895283"/>
      </p:ext>
    </p:extLst>
  </p:cSld>
  <p:clrMapOvr>
    <a:masterClrMapping/>
  </p:clrMapOvr>
  <p:transition xmlns:p14="http://schemas.microsoft.com/office/powerpoint/2010/main" spd="slow">
    <p:randomBar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441" name="Object 2"/>
          <p:cNvGraphicFramePr>
            <a:graphicFrameLocks noGrp="1" noChangeAspect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3259349970"/>
              </p:ext>
            </p:extLst>
          </p:nvPr>
        </p:nvGraphicFramePr>
        <p:xfrm>
          <a:off x="1556280" y="1801209"/>
          <a:ext cx="6197600" cy="381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70" name="Лист" r:id="rId3" imgW="6197600" imgH="3810000" progId="Excel.Sheet.8">
                  <p:embed/>
                </p:oleObj>
              </mc:Choice>
              <mc:Fallback>
                <p:oleObj name="Лист" r:id="rId3" imgW="6197600" imgH="3810000" progId="Excel.Sheet.8">
                  <p:embed/>
                  <p:pic>
                    <p:nvPicPr>
                      <p:cNvPr id="0" name="Picture 19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56280" y="1801209"/>
                        <a:ext cx="6197600" cy="3810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891" name="Text Box 3"/>
          <p:cNvSpPr txBox="1">
            <a:spLocks noChangeArrowheads="1"/>
          </p:cNvSpPr>
          <p:nvPr/>
        </p:nvSpPr>
        <p:spPr bwMode="auto">
          <a:xfrm>
            <a:off x="967921" y="2012648"/>
            <a:ext cx="1727200" cy="779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ru-RU" dirty="0">
                <a:effectLst>
                  <a:outerShdw blurRad="38100" dist="38100" dir="2700000" algn="tl">
                    <a:srgbClr val="000000"/>
                  </a:outerShdw>
                </a:effectLst>
                <a:cs typeface="Tahoma" charset="0"/>
              </a:rPr>
              <a:t>∆ р</a:t>
            </a:r>
            <a:r>
              <a:rPr lang="ru-RU" baseline="-34000" dirty="0">
                <a:effectLst>
                  <a:outerShdw blurRad="38100" dist="38100" dir="2700000" algn="tl">
                    <a:srgbClr val="000000"/>
                  </a:outerShdw>
                </a:effectLst>
                <a:cs typeface="Tahoma" charset="0"/>
              </a:rPr>
              <a:t>0 </a:t>
            </a:r>
            <a:endParaRPr lang="ru-RU" dirty="0">
              <a:cs typeface="Tahoma" charset="0"/>
            </a:endParaRPr>
          </a:p>
          <a:p>
            <a:pPr algn="r">
              <a:spcBef>
                <a:spcPct val="50000"/>
              </a:spcBef>
              <a:defRPr/>
            </a:pPr>
            <a:r>
              <a:rPr lang="ru-RU" dirty="0">
                <a:cs typeface="Tahoma" charset="0"/>
              </a:rPr>
              <a:t>мм</a:t>
            </a:r>
            <a:r>
              <a:rPr lang="en-US" dirty="0">
                <a:cs typeface="Tahoma" charset="0"/>
              </a:rPr>
              <a:t>Hg</a:t>
            </a:r>
            <a:endParaRPr lang="ru-RU" baseline="-34000" dirty="0">
              <a:effectLst>
                <a:outerShdw blurRad="38100" dist="38100" dir="2700000" algn="tl">
                  <a:srgbClr val="000000"/>
                </a:outerShdw>
              </a:effectLst>
              <a:cs typeface="Tahoma" charset="0"/>
            </a:endParaRPr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title"/>
          </p:nvPr>
        </p:nvSpPr>
        <p:spPr>
          <a:xfrm>
            <a:off x="538618" y="187780"/>
            <a:ext cx="8101012" cy="1431925"/>
          </a:xfrm>
        </p:spPr>
        <p:txBody>
          <a:bodyPr/>
          <a:lstStyle/>
          <a:p>
            <a:pPr algn="ctr">
              <a:defRPr/>
            </a:pPr>
            <a:r>
              <a:rPr lang="ru-RU" sz="2800" dirty="0"/>
              <a:t>Гипотензивный эффект </a:t>
            </a:r>
            <a:r>
              <a:rPr lang="ru-RU" sz="2800" dirty="0" smtClean="0"/>
              <a:t>ФЭК в </a:t>
            </a:r>
            <a:r>
              <a:rPr lang="ru-RU" sz="2800" dirty="0"/>
              <a:t>зависимости </a:t>
            </a:r>
            <a:r>
              <a:rPr lang="ru-RU" sz="2800" dirty="0" smtClean="0"/>
              <a:t>           от </a:t>
            </a:r>
            <a:r>
              <a:rPr lang="ru-RU" sz="2800" dirty="0"/>
              <a:t>послеоперационной рефракции</a:t>
            </a:r>
          </a:p>
        </p:txBody>
      </p:sp>
      <p:sp>
        <p:nvSpPr>
          <p:cNvPr id="63495" name="TextBox 1"/>
          <p:cNvSpPr txBox="1">
            <a:spLocks noChangeArrowheads="1"/>
          </p:cNvSpPr>
          <p:nvPr/>
        </p:nvSpPr>
        <p:spPr bwMode="auto">
          <a:xfrm>
            <a:off x="34925" y="6156325"/>
            <a:ext cx="88582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ahoma" charset="0"/>
                <a:ea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ahoma" charset="0"/>
                <a:ea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ahoma" charset="0"/>
                <a:ea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ahoma" charset="0"/>
                <a:ea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charset="0"/>
                <a:ea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charset="0"/>
                <a:ea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charset="0"/>
                <a:ea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charset="0"/>
                <a:ea typeface="Arial" charset="0"/>
              </a:defRPr>
            </a:lvl9pPr>
          </a:lstStyle>
          <a:p>
            <a:pPr algn="r">
              <a:defRPr/>
            </a:pPr>
            <a:r>
              <a:rPr lang="ru-RU" sz="1800" b="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rPr>
              <a:t>А.В.Золотарёв, </a:t>
            </a:r>
            <a:r>
              <a:rPr lang="ru-RU" sz="1800" b="0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rPr>
              <a:t>И.Г.Стебнева</a:t>
            </a:r>
            <a:r>
              <a:rPr lang="ru-RU" sz="1800" b="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rPr>
              <a:t>, </a:t>
            </a:r>
            <a:r>
              <a:rPr lang="ru-RU" sz="1800" b="0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rPr>
              <a:t>М.В.Шевченко</a:t>
            </a:r>
            <a:r>
              <a:rPr lang="ru-RU" sz="1800" b="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rPr>
              <a:t>, Е.В.Карлова, 2007-2009</a:t>
            </a:r>
          </a:p>
        </p:txBody>
      </p:sp>
    </p:spTree>
  </p:cSld>
  <p:clrMapOvr>
    <a:masterClrMapping/>
  </p:clrMapOvr>
  <p:transition xmlns:p14="http://schemas.microsoft.com/office/powerpoint/2010/main" spd="slow">
    <p:randomBar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1106488" y="-136525"/>
            <a:ext cx="7188200" cy="1431925"/>
          </a:xfrm>
        </p:spPr>
        <p:txBody>
          <a:bodyPr/>
          <a:lstStyle/>
          <a:p>
            <a:pPr>
              <a:defRPr/>
            </a:pPr>
            <a:r>
              <a:rPr lang="ru-RU" sz="2800" dirty="0" smtClean="0"/>
              <a:t>Влияние послеоперационной Глубины фокуса </a:t>
            </a:r>
            <a:r>
              <a:rPr lang="ru-RU" sz="2800" dirty="0"/>
              <a:t>на гипотензивный эффект ФЭК</a:t>
            </a:r>
          </a:p>
        </p:txBody>
      </p:sp>
      <p:pic>
        <p:nvPicPr>
          <p:cNvPr id="62466" name="Изображение 2" descr="aperture-comparison.png"/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5575" y="1550988"/>
            <a:ext cx="6207125" cy="38195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CBE9CAA9-EFDF-264E-823B-13166AC40791}" type="slidenum">
              <a:rPr lang="ru-RU" smtClean="0"/>
              <a:pPr>
                <a:defRPr/>
              </a:pPr>
              <a:t>31</a:t>
            </a:fld>
            <a:endParaRPr lang="ru-RU"/>
          </a:p>
        </p:txBody>
      </p:sp>
    </p:spTree>
  </p:cSld>
  <p:clrMapOvr>
    <a:masterClrMapping/>
  </p:clrMapOvr>
  <p:transition xmlns:p14="http://schemas.microsoft.com/office/powerpoint/2010/main" spd="slow">
    <p:randomBar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649288" y="42863"/>
            <a:ext cx="8174037" cy="1431925"/>
          </a:xfrm>
        </p:spPr>
        <p:txBody>
          <a:bodyPr/>
          <a:lstStyle/>
          <a:p>
            <a:pPr>
              <a:defRPr/>
            </a:pPr>
            <a:r>
              <a:rPr lang="ru-RU" sz="2800" dirty="0" smtClean="0">
                <a:solidFill>
                  <a:srgbClr val="FFFFFF"/>
                </a:solidFill>
              </a:rPr>
              <a:t>Зависимость ВГД от степени остаточного астигматизма в отдалённые сроки после ФЭК </a:t>
            </a:r>
            <a:endParaRPr lang="ru-RU" sz="2800" dirty="0">
              <a:solidFill>
                <a:srgbClr val="FFFFFF"/>
              </a:solidFill>
            </a:endParaRPr>
          </a:p>
        </p:txBody>
      </p:sp>
      <p:sp>
        <p:nvSpPr>
          <p:cNvPr id="66562" name="TextBox 1"/>
          <p:cNvSpPr txBox="1">
            <a:spLocks noChangeArrowheads="1"/>
          </p:cNvSpPr>
          <p:nvPr/>
        </p:nvSpPr>
        <p:spPr bwMode="auto">
          <a:xfrm>
            <a:off x="1042988" y="6181725"/>
            <a:ext cx="77057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ahoma" charset="0"/>
                <a:ea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ahoma" charset="0"/>
                <a:ea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ahoma" charset="0"/>
                <a:ea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ahoma" charset="0"/>
                <a:ea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charset="0"/>
                <a:ea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charset="0"/>
                <a:ea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charset="0"/>
                <a:ea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charset="0"/>
                <a:ea typeface="Arial" charset="0"/>
              </a:defRPr>
            </a:lvl9pPr>
          </a:lstStyle>
          <a:p>
            <a:pPr algn="r">
              <a:defRPr/>
            </a:pPr>
            <a:r>
              <a:rPr lang="ru-RU" sz="1800" b="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rPr>
              <a:t>А.В.Золотарёв, </a:t>
            </a:r>
            <a:r>
              <a:rPr lang="ru-RU" sz="1800" b="0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rPr>
              <a:t>О.В.Павлова</a:t>
            </a:r>
            <a:r>
              <a:rPr lang="ru-RU" sz="1800" b="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rPr>
              <a:t>, 2012, 2013 </a:t>
            </a:r>
          </a:p>
        </p:txBody>
      </p:sp>
      <p:graphicFrame>
        <p:nvGraphicFramePr>
          <p:cNvPr id="63491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3129235"/>
              </p:ext>
            </p:extLst>
          </p:nvPr>
        </p:nvGraphicFramePr>
        <p:xfrm>
          <a:off x="234950" y="1825625"/>
          <a:ext cx="8750300" cy="3411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15" name="Лист" r:id="rId3" imgW="9309100" imgH="3632200" progId="Excel.Sheet.8">
                  <p:embed/>
                </p:oleObj>
              </mc:Choice>
              <mc:Fallback>
                <p:oleObj name="Лист" r:id="rId3" imgW="9309100" imgH="3632200" progId="Excel.Sheet.8">
                  <p:embed/>
                  <p:pic>
                    <p:nvPicPr>
                      <p:cNvPr id="0" name="Picture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4950" y="1825625"/>
                        <a:ext cx="8750300" cy="34115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259976AB-113E-7043-8FF6-34A7B8616C00}" type="slidenum">
              <a:rPr lang="ru-RU" smtClean="0"/>
              <a:pPr>
                <a:defRPr/>
              </a:pPr>
              <a:t>32</a:t>
            </a:fld>
            <a:endParaRPr lang="ru-RU"/>
          </a:p>
        </p:txBody>
      </p:sp>
    </p:spTree>
  </p:cSld>
  <p:clrMapOvr>
    <a:masterClrMapping/>
  </p:clrMapOvr>
  <p:transition xmlns:p14="http://schemas.microsoft.com/office/powerpoint/2010/main" spd="slow">
    <p:randomBar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755650" y="188913"/>
            <a:ext cx="7826375" cy="1431925"/>
          </a:xfrm>
        </p:spPr>
        <p:txBody>
          <a:bodyPr/>
          <a:lstStyle/>
          <a:p>
            <a:pPr>
              <a:defRPr/>
            </a:pPr>
            <a:r>
              <a:rPr lang="ru-RU" sz="2800" dirty="0">
                <a:solidFill>
                  <a:srgbClr val="FFFFFF"/>
                </a:solidFill>
              </a:rPr>
              <a:t>Роль аккомодации: снижение </a:t>
            </a:r>
            <a:r>
              <a:rPr lang="ru-RU" sz="2800" dirty="0" smtClean="0">
                <a:solidFill>
                  <a:srgbClr val="FFFFFF"/>
                </a:solidFill>
              </a:rPr>
              <a:t>ВГД в </a:t>
            </a:r>
            <a:r>
              <a:rPr lang="ru-RU" sz="2800" dirty="0" err="1">
                <a:solidFill>
                  <a:srgbClr val="FFFFFF"/>
                </a:solidFill>
              </a:rPr>
              <a:t>факичных</a:t>
            </a:r>
            <a:r>
              <a:rPr lang="ru-RU" sz="2800" dirty="0">
                <a:solidFill>
                  <a:srgbClr val="FFFFFF"/>
                </a:solidFill>
              </a:rPr>
              <a:t> и </a:t>
            </a:r>
            <a:r>
              <a:rPr lang="ru-RU" sz="2800" dirty="0" err="1">
                <a:solidFill>
                  <a:srgbClr val="FFFFFF"/>
                </a:solidFill>
              </a:rPr>
              <a:t>артифакичных</a:t>
            </a:r>
            <a:r>
              <a:rPr lang="ru-RU" sz="2800" dirty="0">
                <a:solidFill>
                  <a:srgbClr val="FFFFFF"/>
                </a:solidFill>
              </a:rPr>
              <a:t> глазах после аккомодационной нагрузки</a:t>
            </a:r>
          </a:p>
        </p:txBody>
      </p:sp>
      <p:sp>
        <p:nvSpPr>
          <p:cNvPr id="67586" name="TextBox 1"/>
          <p:cNvSpPr txBox="1">
            <a:spLocks noChangeArrowheads="1"/>
          </p:cNvSpPr>
          <p:nvPr/>
        </p:nvSpPr>
        <p:spPr bwMode="auto">
          <a:xfrm>
            <a:off x="1042988" y="6194425"/>
            <a:ext cx="77057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ahoma" charset="0"/>
                <a:ea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ahoma" charset="0"/>
                <a:ea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ahoma" charset="0"/>
                <a:ea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ahoma" charset="0"/>
                <a:ea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charset="0"/>
                <a:ea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charset="0"/>
                <a:ea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charset="0"/>
                <a:ea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charset="0"/>
                <a:ea typeface="Arial" charset="0"/>
              </a:defRPr>
            </a:lvl9pPr>
          </a:lstStyle>
          <a:p>
            <a:pPr algn="r">
              <a:defRPr/>
            </a:pPr>
            <a:r>
              <a:rPr lang="ru-RU" sz="1800" b="0" dirty="0" smtClean="0">
                <a:solidFill>
                  <a:srgbClr val="B2C1CE"/>
                </a:solidFill>
                <a:latin typeface="+mj-lt"/>
              </a:rPr>
              <a:t>А.В.Золотарёв, </a:t>
            </a:r>
            <a:r>
              <a:rPr lang="ru-RU" sz="1800" b="0" dirty="0" err="1" smtClean="0">
                <a:solidFill>
                  <a:srgbClr val="B2C1CE"/>
                </a:solidFill>
                <a:latin typeface="+mj-lt"/>
              </a:rPr>
              <a:t>О.В.Павлова</a:t>
            </a:r>
            <a:r>
              <a:rPr lang="ru-RU" sz="1800" b="0" dirty="0" smtClean="0">
                <a:solidFill>
                  <a:srgbClr val="B2C1CE"/>
                </a:solidFill>
                <a:latin typeface="+mj-lt"/>
              </a:rPr>
              <a:t>, 2012, 2013 </a:t>
            </a:r>
          </a:p>
        </p:txBody>
      </p:sp>
      <p:graphicFrame>
        <p:nvGraphicFramePr>
          <p:cNvPr id="64515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8415107"/>
              </p:ext>
            </p:extLst>
          </p:nvPr>
        </p:nvGraphicFramePr>
        <p:xfrm>
          <a:off x="488950" y="2298700"/>
          <a:ext cx="8256588" cy="293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39" name="Лист" r:id="rId3" imgW="8255000" imgH="2933700" progId="Excel.Sheet.8">
                  <p:embed/>
                </p:oleObj>
              </mc:Choice>
              <mc:Fallback>
                <p:oleObj name="Лист" r:id="rId3" imgW="8255000" imgH="2933700" progId="Excel.Sheet.8">
                  <p:embed/>
                  <p:pic>
                    <p:nvPicPr>
                      <p:cNvPr id="0" name="Picture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8950" y="2298700"/>
                        <a:ext cx="8256588" cy="2933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A9DDA757-421F-EE4C-8739-A181CDABAF61}" type="slidenum">
              <a:rPr lang="ru-RU" smtClean="0"/>
              <a:pPr>
                <a:defRPr/>
              </a:pPr>
              <a:t>33</a:t>
            </a:fld>
            <a:endParaRPr lang="ru-RU"/>
          </a:p>
        </p:txBody>
      </p:sp>
    </p:spTree>
  </p:cSld>
  <p:clrMapOvr>
    <a:masterClrMapping/>
  </p:clrMapOvr>
  <p:transition xmlns:p14="http://schemas.microsoft.com/office/powerpoint/2010/main" spd="slow">
    <p:randomBar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Взаимосвязь (?) астигматизма и ПОУГ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Сравнительное исследование 287 глаз 148 пациентов</a:t>
            </a:r>
          </a:p>
          <a:p>
            <a:pPr lvl="1"/>
            <a:r>
              <a:rPr lang="ru-RU" sz="2000" dirty="0" smtClean="0"/>
              <a:t>103 глаза с ПОУГ (средний возраст </a:t>
            </a:r>
            <a:r>
              <a:rPr lang="ru-RU" sz="2000" dirty="0"/>
              <a:t>69,35±</a:t>
            </a:r>
            <a:r>
              <a:rPr lang="ru-RU" sz="2000" dirty="0" smtClean="0"/>
              <a:t>6,74)</a:t>
            </a:r>
          </a:p>
          <a:p>
            <a:pPr lvl="1"/>
            <a:r>
              <a:rPr lang="ru-RU" sz="2000" dirty="0" smtClean="0"/>
              <a:t>88 глаз с ПЭОУГ (средний возраст </a:t>
            </a:r>
            <a:r>
              <a:rPr lang="ru-RU" sz="2000" dirty="0"/>
              <a:t>70,2±</a:t>
            </a:r>
            <a:r>
              <a:rPr lang="ru-RU" sz="2000" dirty="0" smtClean="0"/>
              <a:t>5,32)</a:t>
            </a:r>
          </a:p>
          <a:p>
            <a:pPr lvl="1"/>
            <a:r>
              <a:rPr lang="ru-RU" sz="2000" dirty="0" smtClean="0"/>
              <a:t>96 глаз без глаукомы (средний возраст </a:t>
            </a:r>
            <a:r>
              <a:rPr lang="ru-RU" sz="2000" dirty="0"/>
              <a:t>66,31±</a:t>
            </a:r>
            <a:r>
              <a:rPr lang="ru-RU" sz="2000" dirty="0" smtClean="0"/>
              <a:t>8,23)</a:t>
            </a:r>
          </a:p>
          <a:p>
            <a:endParaRPr lang="ru-RU" sz="20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06821233-943B-6841-9E6A-735EC9CF630F}" type="slidenum">
              <a:rPr lang="ru-RU" smtClean="0"/>
              <a:pPr>
                <a:defRPr/>
              </a:pPr>
              <a:t>34</a:t>
            </a:fld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2111155" y="5314890"/>
            <a:ext cx="64232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dirty="0" smtClean="0">
                <a:solidFill>
                  <a:schemeClr val="accent1"/>
                </a:solidFill>
                <a:latin typeface="+mn-lt"/>
              </a:rPr>
              <a:t>А.В.Золотарев, </a:t>
            </a:r>
            <a:r>
              <a:rPr lang="ru-RU" sz="2000" dirty="0" err="1" smtClean="0">
                <a:solidFill>
                  <a:schemeClr val="accent1"/>
                </a:solidFill>
                <a:latin typeface="+mn-lt"/>
              </a:rPr>
              <a:t>Ф.С.Галеева</a:t>
            </a:r>
            <a:r>
              <a:rPr lang="ru-RU" sz="2000" dirty="0" smtClean="0">
                <a:solidFill>
                  <a:schemeClr val="accent1"/>
                </a:solidFill>
                <a:latin typeface="+mn-lt"/>
              </a:rPr>
              <a:t>, </a:t>
            </a:r>
            <a:r>
              <a:rPr lang="ru-RU" sz="2000" dirty="0" err="1" smtClean="0">
                <a:solidFill>
                  <a:schemeClr val="accent1"/>
                </a:solidFill>
                <a:latin typeface="+mn-lt"/>
              </a:rPr>
              <a:t>Л.М.Галеев</a:t>
            </a:r>
            <a:r>
              <a:rPr lang="ru-RU" sz="2000" dirty="0" smtClean="0">
                <a:solidFill>
                  <a:schemeClr val="accent1"/>
                </a:solidFill>
                <a:latin typeface="+mn-lt"/>
              </a:rPr>
              <a:t>, 2015-2016</a:t>
            </a:r>
            <a:endParaRPr lang="ru-RU" sz="2000" dirty="0">
              <a:solidFill>
                <a:schemeClr val="accent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60183910"/>
      </p:ext>
    </p:extLst>
  </p:cSld>
  <p:clrMapOvr>
    <a:masterClrMapping/>
  </p:clrMapOvr>
  <p:transition xmlns:p14="http://schemas.microsoft.com/office/powerpoint/2010/main" spd="slow">
    <p:randomBar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Ассоциация астигматизма и ПОУГ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06821233-943B-6841-9E6A-735EC9CF630F}" type="slidenum">
              <a:rPr lang="ru-RU" smtClean="0"/>
              <a:pPr>
                <a:defRPr/>
              </a:pPr>
              <a:t>35</a:t>
            </a:fld>
            <a:endParaRPr lang="ru-RU"/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4054687214"/>
              </p:ext>
            </p:extLst>
          </p:nvPr>
        </p:nvGraphicFramePr>
        <p:xfrm>
          <a:off x="1299248" y="1598421"/>
          <a:ext cx="7007176" cy="42558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95883672"/>
      </p:ext>
    </p:extLst>
  </p:cSld>
  <p:clrMapOvr>
    <a:masterClrMapping/>
  </p:clrMapOvr>
  <p:transition xmlns:p14="http://schemas.microsoft.com/office/powerpoint/2010/main" spd="slow">
    <p:randomBar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Вероятность выявления </a:t>
            </a:r>
            <a:r>
              <a:rPr lang="ru-RU" b="1" dirty="0">
                <a:solidFill>
                  <a:srgbClr val="ECC577"/>
                </a:solidFill>
              </a:rPr>
              <a:t>П</a:t>
            </a:r>
            <a:r>
              <a:rPr lang="ru-RU" b="1" dirty="0" smtClean="0">
                <a:solidFill>
                  <a:srgbClr val="ECC577"/>
                </a:solidFill>
              </a:rPr>
              <a:t>ОУГ</a:t>
            </a:r>
            <a:r>
              <a:rPr lang="ru-RU" dirty="0" smtClean="0"/>
              <a:t> при различных степенях астигматизма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При астигматизме менее 1,0</a:t>
            </a:r>
            <a:r>
              <a:rPr lang="en-US" sz="2400" dirty="0" smtClean="0"/>
              <a:t>D</a:t>
            </a:r>
            <a:r>
              <a:rPr lang="ru-RU" sz="2400" dirty="0" smtClean="0"/>
              <a:t>                                    соотношение глаукома/норма=0,86/0,61=0,71</a:t>
            </a:r>
          </a:p>
          <a:p>
            <a:endParaRPr lang="ru-RU" sz="2400" dirty="0"/>
          </a:p>
          <a:p>
            <a:r>
              <a:rPr lang="ru-RU" sz="2400" dirty="0" smtClean="0"/>
              <a:t>При астигматизме от 1,25 до 1,75                                          </a:t>
            </a:r>
            <a:r>
              <a:rPr lang="ru-RU" sz="2400" dirty="0"/>
              <a:t>соотношение глаукома/норма=</a:t>
            </a:r>
            <a:r>
              <a:rPr lang="ru-RU" sz="2400" dirty="0" smtClean="0"/>
              <a:t>0,22/0,09=2,44</a:t>
            </a:r>
          </a:p>
          <a:p>
            <a:endParaRPr lang="ru-RU" sz="2400" dirty="0" smtClean="0"/>
          </a:p>
          <a:p>
            <a:r>
              <a:rPr lang="ru-RU" sz="2400" dirty="0"/>
              <a:t>При астигматизме </a:t>
            </a:r>
            <a:r>
              <a:rPr lang="ru-RU" sz="2400" dirty="0" smtClean="0"/>
              <a:t>более 2 </a:t>
            </a:r>
            <a:r>
              <a:rPr lang="en-US" sz="2400" dirty="0" smtClean="0"/>
              <a:t>D</a:t>
            </a:r>
            <a:r>
              <a:rPr lang="ru-RU" sz="2400" dirty="0" smtClean="0"/>
              <a:t>              </a:t>
            </a:r>
            <a:r>
              <a:rPr lang="en-US" sz="2400" dirty="0" smtClean="0"/>
              <a:t>    </a:t>
            </a:r>
            <a:r>
              <a:rPr lang="ru-RU" sz="2400" dirty="0" smtClean="0"/>
              <a:t>                  </a:t>
            </a:r>
            <a:r>
              <a:rPr lang="ru-RU" sz="2400" dirty="0"/>
              <a:t>соотношение глаукома/норма=</a:t>
            </a:r>
            <a:r>
              <a:rPr lang="ru-RU" sz="2400" dirty="0" smtClean="0"/>
              <a:t>0,</a:t>
            </a:r>
            <a:r>
              <a:rPr lang="en-US" sz="2400" dirty="0" smtClean="0"/>
              <a:t>17</a:t>
            </a:r>
            <a:r>
              <a:rPr lang="ru-RU" sz="2400" dirty="0" smtClean="0"/>
              <a:t>/0,0</a:t>
            </a:r>
            <a:r>
              <a:rPr lang="en-US" sz="2400" dirty="0" smtClean="0"/>
              <a:t>5</a:t>
            </a:r>
            <a:r>
              <a:rPr lang="ru-RU" sz="2400" dirty="0" smtClean="0"/>
              <a:t>=</a:t>
            </a:r>
            <a:r>
              <a:rPr lang="en-US" sz="2400" dirty="0" smtClean="0"/>
              <a:t>3</a:t>
            </a:r>
            <a:r>
              <a:rPr lang="ru-RU" sz="2400" dirty="0" smtClean="0"/>
              <a:t>,4</a:t>
            </a:r>
            <a:r>
              <a:rPr lang="en-US" sz="2400" dirty="0" smtClean="0"/>
              <a:t>0</a:t>
            </a:r>
            <a:endParaRPr lang="ru-RU" sz="2400" dirty="0"/>
          </a:p>
          <a:p>
            <a:endParaRPr lang="ru-RU" sz="2400" dirty="0"/>
          </a:p>
          <a:p>
            <a:endParaRPr lang="ru-RU" sz="2400" dirty="0" smtClean="0"/>
          </a:p>
          <a:p>
            <a:endParaRPr lang="ru-RU" sz="2400" dirty="0"/>
          </a:p>
          <a:p>
            <a:endParaRPr lang="ru-RU" sz="2400" dirty="0"/>
          </a:p>
          <a:p>
            <a:endParaRPr lang="ru-RU" sz="2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06821233-943B-6841-9E6A-735EC9CF630F}" type="slidenum">
              <a:rPr lang="ru-RU" smtClean="0"/>
              <a:pPr>
                <a:defRPr/>
              </a:pPr>
              <a:t>36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9574821"/>
      </p:ext>
    </p:extLst>
  </p:cSld>
  <p:clrMapOvr>
    <a:masterClrMapping/>
  </p:clrMapOvr>
  <p:transition xmlns:p14="http://schemas.microsoft.com/office/powerpoint/2010/main" spd="slow">
    <p:randomBar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09599" y="274638"/>
            <a:ext cx="8295353" cy="1143000"/>
          </a:xfrm>
        </p:spPr>
        <p:txBody>
          <a:bodyPr/>
          <a:lstStyle/>
          <a:p>
            <a:r>
              <a:rPr lang="ru-RU" dirty="0" smtClean="0"/>
              <a:t>Соотношение шансов </a:t>
            </a:r>
            <a:r>
              <a:rPr lang="ru-RU" b="1" dirty="0" smtClean="0">
                <a:solidFill>
                  <a:srgbClr val="ECC577"/>
                </a:solidFill>
              </a:rPr>
              <a:t>ПОУГ/норма</a:t>
            </a:r>
            <a:r>
              <a:rPr lang="ru-RU" dirty="0" smtClean="0"/>
              <a:t> в зависимости от величины  астигматизма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06821233-943B-6841-9E6A-735EC9CF630F}" type="slidenum">
              <a:rPr lang="ru-RU" smtClean="0"/>
              <a:pPr>
                <a:defRPr/>
              </a:pPr>
              <a:t>37</a:t>
            </a:fld>
            <a:endParaRPr lang="ru-RU"/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2482087517"/>
              </p:ext>
            </p:extLst>
          </p:nvPr>
        </p:nvGraphicFramePr>
        <p:xfrm>
          <a:off x="1299248" y="1598421"/>
          <a:ext cx="7007176" cy="42558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00620022"/>
      </p:ext>
    </p:extLst>
  </p:cSld>
  <p:clrMapOvr>
    <a:masterClrMapping/>
  </p:clrMapOvr>
  <p:transition xmlns:p14="http://schemas.microsoft.com/office/powerpoint/2010/main" spd="slow">
    <p:randomBar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Вероятность выявления </a:t>
            </a:r>
            <a:r>
              <a:rPr lang="ru-RU" b="1" dirty="0" smtClean="0">
                <a:solidFill>
                  <a:srgbClr val="ECC577"/>
                </a:solidFill>
              </a:rPr>
              <a:t>ПЭОУГ</a:t>
            </a:r>
            <a:r>
              <a:rPr lang="ru-RU" dirty="0" smtClean="0"/>
              <a:t> при различных степенях астигматизма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При астигматизме менее 1,0</a:t>
            </a:r>
            <a:r>
              <a:rPr lang="en-US" sz="2400" dirty="0" smtClean="0"/>
              <a:t>D</a:t>
            </a:r>
            <a:r>
              <a:rPr lang="ru-RU" sz="2400" dirty="0" smtClean="0"/>
              <a:t>                                    соотношение глаукома/норма=0,86/0,61=0,71</a:t>
            </a:r>
          </a:p>
          <a:p>
            <a:endParaRPr lang="ru-RU" sz="2400" dirty="0"/>
          </a:p>
          <a:p>
            <a:r>
              <a:rPr lang="ru-RU" sz="2400" dirty="0" smtClean="0"/>
              <a:t>При астигматизме от 1,25 до 1,75                                          </a:t>
            </a:r>
            <a:r>
              <a:rPr lang="ru-RU" sz="2400" dirty="0"/>
              <a:t>соотношение глаукома/норма=</a:t>
            </a:r>
            <a:r>
              <a:rPr lang="ru-RU" sz="2400" dirty="0" smtClean="0"/>
              <a:t>0,25/0,09=2,78</a:t>
            </a:r>
          </a:p>
          <a:p>
            <a:endParaRPr lang="ru-RU" sz="2400" dirty="0" smtClean="0"/>
          </a:p>
          <a:p>
            <a:r>
              <a:rPr lang="ru-RU" sz="2400" dirty="0"/>
              <a:t>При астигматизме </a:t>
            </a:r>
            <a:r>
              <a:rPr lang="ru-RU" sz="2400" dirty="0" smtClean="0"/>
              <a:t>более 2 </a:t>
            </a:r>
            <a:r>
              <a:rPr lang="en-US" sz="2400" dirty="0" smtClean="0"/>
              <a:t>D</a:t>
            </a:r>
            <a:r>
              <a:rPr lang="ru-RU" sz="2400" dirty="0" smtClean="0"/>
              <a:t>              </a:t>
            </a:r>
            <a:r>
              <a:rPr lang="en-US" sz="2400" dirty="0" smtClean="0"/>
              <a:t>    </a:t>
            </a:r>
            <a:r>
              <a:rPr lang="ru-RU" sz="2400" dirty="0" smtClean="0"/>
              <a:t>                  </a:t>
            </a:r>
            <a:r>
              <a:rPr lang="ru-RU" sz="2400" dirty="0"/>
              <a:t>соотношение глаукома/норма=</a:t>
            </a:r>
            <a:r>
              <a:rPr lang="ru-RU" sz="2400" dirty="0" smtClean="0"/>
              <a:t>0,</a:t>
            </a:r>
            <a:r>
              <a:rPr lang="en-US" sz="2400" dirty="0" smtClean="0"/>
              <a:t>1</a:t>
            </a:r>
            <a:r>
              <a:rPr lang="ru-RU" sz="2400" dirty="0" smtClean="0"/>
              <a:t>4/0,0</a:t>
            </a:r>
            <a:r>
              <a:rPr lang="en-US" sz="2400" dirty="0" smtClean="0"/>
              <a:t>5</a:t>
            </a:r>
            <a:r>
              <a:rPr lang="ru-RU" sz="2400" dirty="0" smtClean="0"/>
              <a:t>=2,8</a:t>
            </a:r>
            <a:endParaRPr lang="ru-RU" sz="2400" dirty="0"/>
          </a:p>
          <a:p>
            <a:endParaRPr lang="ru-RU" sz="2400" dirty="0"/>
          </a:p>
          <a:p>
            <a:endParaRPr lang="ru-RU" sz="2400" dirty="0" smtClean="0"/>
          </a:p>
          <a:p>
            <a:endParaRPr lang="ru-RU" sz="2400" dirty="0"/>
          </a:p>
          <a:p>
            <a:endParaRPr lang="ru-RU" sz="2400" dirty="0"/>
          </a:p>
          <a:p>
            <a:endParaRPr lang="ru-RU" sz="2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06821233-943B-6841-9E6A-735EC9CF630F}" type="slidenum">
              <a:rPr lang="ru-RU" smtClean="0"/>
              <a:pPr>
                <a:defRPr/>
              </a:pPr>
              <a:t>38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3818333"/>
      </p:ext>
    </p:extLst>
  </p:cSld>
  <p:clrMapOvr>
    <a:masterClrMapping/>
  </p:clrMapOvr>
  <p:transition xmlns:p14="http://schemas.microsoft.com/office/powerpoint/2010/main" spd="slow">
    <p:randomBar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09599" y="274638"/>
            <a:ext cx="8295353" cy="1143000"/>
          </a:xfrm>
        </p:spPr>
        <p:txBody>
          <a:bodyPr/>
          <a:lstStyle/>
          <a:p>
            <a:r>
              <a:rPr lang="ru-RU" dirty="0" smtClean="0"/>
              <a:t>Соотношение шансов </a:t>
            </a:r>
            <a:r>
              <a:rPr lang="ru-RU" b="1" dirty="0" err="1" smtClean="0">
                <a:solidFill>
                  <a:srgbClr val="ECC577"/>
                </a:solidFill>
              </a:rPr>
              <a:t>ПЭоУГ</a:t>
            </a:r>
            <a:r>
              <a:rPr lang="ru-RU" b="1" dirty="0" smtClean="0">
                <a:solidFill>
                  <a:srgbClr val="ECC577"/>
                </a:solidFill>
              </a:rPr>
              <a:t>/норма </a:t>
            </a:r>
            <a:r>
              <a:rPr lang="ru-RU" dirty="0" smtClean="0"/>
              <a:t>в зависимости от величины  астигматизма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06821233-943B-6841-9E6A-735EC9CF630F}" type="slidenum">
              <a:rPr lang="ru-RU" smtClean="0"/>
              <a:pPr>
                <a:defRPr/>
              </a:pPr>
              <a:t>39</a:t>
            </a:fld>
            <a:endParaRPr lang="ru-RU"/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1099246151"/>
              </p:ext>
            </p:extLst>
          </p:nvPr>
        </p:nvGraphicFramePr>
        <p:xfrm>
          <a:off x="1299248" y="1598421"/>
          <a:ext cx="7007176" cy="42558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89319687"/>
      </p:ext>
    </p:extLst>
  </p:cSld>
  <p:clrMapOvr>
    <a:masterClrMapping/>
  </p:clrMapOvr>
  <p:transition xmlns:p14="http://schemas.microsoft.com/office/powerpoint/2010/main" spd="slow">
    <p:randomBar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азвание 1"/>
          <p:cNvSpPr>
            <a:spLocks noGrp="1"/>
          </p:cNvSpPr>
          <p:nvPr>
            <p:ph type="title"/>
          </p:nvPr>
        </p:nvSpPr>
        <p:spPr>
          <a:xfrm>
            <a:off x="609600" y="-584107"/>
            <a:ext cx="7924800" cy="1143000"/>
          </a:xfrm>
        </p:spPr>
        <p:txBody>
          <a:bodyPr/>
          <a:lstStyle/>
          <a:p>
            <a:pPr>
              <a:defRPr/>
            </a:pPr>
            <a:r>
              <a:rPr lang="ru-RU" sz="2400" dirty="0" smtClean="0"/>
              <a:t>Ценовая эффективность скрининга ОУГ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264910" y="620505"/>
            <a:ext cx="4742520" cy="4114800"/>
          </a:xfrm>
        </p:spPr>
        <p:txBody>
          <a:bodyPr>
            <a:noAutofit/>
          </a:bodyPr>
          <a:lstStyle/>
          <a:p>
            <a:pPr lvl="0"/>
            <a:r>
              <a:rPr lang="ru-RU" sz="2000" dirty="0"/>
              <a:t>Среднее время наступления слепоты от ПОУГ </a:t>
            </a:r>
            <a:r>
              <a:rPr lang="ru-RU" sz="2000" dirty="0" smtClean="0"/>
              <a:t>от начала заболевания: без </a:t>
            </a:r>
            <a:r>
              <a:rPr lang="ru-RU" sz="2000" dirty="0"/>
              <a:t>лечения – 23 года, с лечением – 35 лет</a:t>
            </a:r>
          </a:p>
          <a:p>
            <a:pPr lvl="0"/>
            <a:r>
              <a:rPr lang="ru-RU" sz="2000" dirty="0"/>
              <a:t>Раннее начало лечения ПОУГ уменьшает риск прогрессирования </a:t>
            </a:r>
          </a:p>
          <a:p>
            <a:pPr lvl="0"/>
            <a:r>
              <a:rPr lang="ru-RU" sz="2000" dirty="0"/>
              <a:t>Раннее выявление ПОУГ клинически целесообразно</a:t>
            </a:r>
          </a:p>
          <a:p>
            <a:pPr lvl="0"/>
            <a:r>
              <a:rPr lang="ru-RU" sz="2000" dirty="0">
                <a:solidFill>
                  <a:srgbClr val="7E97AD"/>
                </a:solidFill>
              </a:rPr>
              <a:t>Отсутствие достоверных литературных данных (</a:t>
            </a:r>
            <a:r>
              <a:rPr lang="ru-RU" sz="2000" dirty="0" err="1">
                <a:solidFill>
                  <a:srgbClr val="7E97AD"/>
                </a:solidFill>
              </a:rPr>
              <a:t>рандомизированных</a:t>
            </a:r>
            <a:r>
              <a:rPr lang="ru-RU" sz="2000" dirty="0">
                <a:solidFill>
                  <a:srgbClr val="7E97AD"/>
                </a:solidFill>
              </a:rPr>
              <a:t> исследований) о клинико-экономической эффективности скрининга ПОУГ</a:t>
            </a:r>
          </a:p>
          <a:p>
            <a:pPr lvl="0"/>
            <a:r>
              <a:rPr lang="ru-RU" sz="2000" dirty="0" smtClean="0">
                <a:solidFill>
                  <a:srgbClr val="7E97AD"/>
                </a:solidFill>
              </a:rPr>
              <a:t>Клинико-экономическая </a:t>
            </a:r>
            <a:r>
              <a:rPr lang="ru-RU" sz="2000" dirty="0">
                <a:solidFill>
                  <a:srgbClr val="7E97AD"/>
                </a:solidFill>
              </a:rPr>
              <a:t>эффективность </a:t>
            </a:r>
            <a:r>
              <a:rPr lang="ru-RU" sz="2000" dirty="0" smtClean="0">
                <a:solidFill>
                  <a:srgbClr val="7E97AD"/>
                </a:solidFill>
              </a:rPr>
              <a:t>зависит от </a:t>
            </a:r>
            <a:r>
              <a:rPr lang="ru-RU" sz="2000" dirty="0">
                <a:solidFill>
                  <a:srgbClr val="7E97AD"/>
                </a:solidFill>
              </a:rPr>
              <a:t>величины затраченных ресурсов на выявление одного случая </a:t>
            </a:r>
            <a:r>
              <a:rPr lang="ru-RU" sz="2000" dirty="0" smtClean="0">
                <a:solidFill>
                  <a:srgbClr val="7E97AD"/>
                </a:solidFill>
              </a:rPr>
              <a:t>глаукомы</a:t>
            </a:r>
            <a:endParaRPr lang="ru-RU" sz="2000" dirty="0">
              <a:solidFill>
                <a:srgbClr val="7E97AD"/>
              </a:soli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B723D4E4-8C7A-BD4E-9FD0-72ED91F71ECA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  <p:pic>
        <p:nvPicPr>
          <p:cNvPr id="6" name="Изображение 5" descr="111.tiff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43997"/>
          <a:stretch/>
        </p:blipFill>
        <p:spPr>
          <a:xfrm>
            <a:off x="5146756" y="668886"/>
            <a:ext cx="3741348" cy="2947589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</p:pic>
      <p:pic>
        <p:nvPicPr>
          <p:cNvPr id="7" name="Изображение 6" descr="112.tiff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825" r="2327" b="33791"/>
          <a:stretch/>
        </p:blipFill>
        <p:spPr>
          <a:xfrm>
            <a:off x="5098094" y="2056198"/>
            <a:ext cx="3900763" cy="2019898"/>
          </a:xfrm>
          <a:prstGeom prst="rect">
            <a:avLst/>
          </a:prstGeom>
          <a:ln>
            <a:solidFill>
              <a:srgbClr val="AA6837"/>
            </a:solidFill>
          </a:ln>
        </p:spPr>
      </p:pic>
      <p:pic>
        <p:nvPicPr>
          <p:cNvPr id="8" name="Изображение 7"/>
          <p:cNvPicPr>
            <a:picLocks noChangeAspect="1"/>
          </p:cNvPicPr>
          <p:nvPr/>
        </p:nvPicPr>
        <p:blipFill rotWithShape="1">
          <a:blip r:embed="rId4">
            <a:alphaModFix amt="24000"/>
          </a:blip>
          <a:srcRect l="9749" t="33442" r="18153"/>
          <a:stretch/>
        </p:blipFill>
        <p:spPr>
          <a:xfrm>
            <a:off x="5037620" y="3810000"/>
            <a:ext cx="4009604" cy="2914954"/>
          </a:xfrm>
          <a:prstGeom prst="rect">
            <a:avLst/>
          </a:prstGeom>
          <a:ln>
            <a:solidFill>
              <a:srgbClr val="AA6837"/>
            </a:solidFill>
          </a:ln>
        </p:spPr>
      </p:pic>
    </p:spTree>
    <p:extLst>
      <p:ext uri="{BB962C8B-B14F-4D97-AF65-F5344CB8AC3E}">
        <p14:creationId xmlns:p14="http://schemas.microsoft.com/office/powerpoint/2010/main" val="2325320130"/>
      </p:ext>
    </p:extLst>
  </p:cSld>
  <p:clrMapOvr>
    <a:masterClrMapping/>
  </p:clrMapOvr>
  <p:transition xmlns:p14="http://schemas.microsoft.com/office/powerpoint/2010/main" spd="slow">
    <p:randomBar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заключение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8280755" cy="4114800"/>
          </a:xfrm>
        </p:spPr>
        <p:txBody>
          <a:bodyPr>
            <a:normAutofit fontScale="92500"/>
          </a:bodyPr>
          <a:lstStyle/>
          <a:p>
            <a:pPr>
              <a:defRPr/>
            </a:pPr>
            <a:r>
              <a:rPr lang="ru-RU" sz="2400" dirty="0" smtClean="0"/>
              <a:t>Повышение эффективности скрининга на глаукомы является актуальной и пока нерешённой задачей</a:t>
            </a:r>
          </a:p>
          <a:p>
            <a:pPr>
              <a:defRPr/>
            </a:pPr>
            <a:r>
              <a:rPr lang="ru-RU" sz="2400" dirty="0" smtClean="0"/>
              <a:t>В настоящее время не существует единственной признанной </a:t>
            </a:r>
            <a:r>
              <a:rPr lang="ru-RU" sz="2400" dirty="0"/>
              <a:t>методики</a:t>
            </a:r>
            <a:r>
              <a:rPr lang="en-US" sz="2400" dirty="0"/>
              <a:t> </a:t>
            </a:r>
            <a:r>
              <a:rPr lang="ru-RU" sz="2400" dirty="0" smtClean="0"/>
              <a:t>скрининга на ПОУГ</a:t>
            </a:r>
          </a:p>
          <a:p>
            <a:pPr>
              <a:defRPr/>
            </a:pPr>
            <a:r>
              <a:rPr lang="ru-RU" sz="2400" dirty="0" smtClean="0"/>
              <a:t>Наиболее </a:t>
            </a:r>
            <a:r>
              <a:rPr lang="ru-RU" sz="2400" dirty="0"/>
              <a:t>клинико-</a:t>
            </a:r>
            <a:r>
              <a:rPr lang="ru-RU" sz="2400" dirty="0" smtClean="0"/>
              <a:t>экономически эффективной (пока?) считается триада «ДЗН/периметрия:24-2/тонометрия» с последующим направлением на высокотехнологичные методики диагностики </a:t>
            </a:r>
          </a:p>
          <a:p>
            <a:pPr>
              <a:defRPr/>
            </a:pPr>
            <a:r>
              <a:rPr lang="ru-RU" sz="2400" dirty="0" smtClean="0"/>
              <a:t>Наиболее эффективным является скрининг с учётом нескольких факторов для формирования наиболее перспективных групп риска (возраст, наследственность, объективные данны</a:t>
            </a:r>
            <a:r>
              <a:rPr lang="ru-RU" sz="2400" dirty="0"/>
              <a:t>е</a:t>
            </a:r>
            <a:r>
              <a:rPr lang="ru-RU" sz="2400" dirty="0" smtClean="0"/>
              <a:t> и т.п.)</a:t>
            </a:r>
            <a:endParaRPr lang="ru-RU" sz="2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63F30F85-29B1-2046-8697-F252AD5CC06A}" type="slidenum">
              <a:rPr lang="ru-RU" smtClean="0"/>
              <a:pPr>
                <a:defRPr/>
              </a:pPr>
              <a:t>40</a:t>
            </a:fld>
            <a:endParaRPr lang="ru-RU"/>
          </a:p>
        </p:txBody>
      </p:sp>
    </p:spTree>
  </p:cSld>
  <p:clrMapOvr>
    <a:masterClrMapping/>
  </p:clrMapOvr>
  <p:transition xmlns:p14="http://schemas.microsoft.com/office/powerpoint/2010/main" spd="slow">
    <p:randomBar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заключение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8280755" cy="4114800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ru-RU" sz="2400" dirty="0"/>
              <a:t>Необходим дальнейший поиск и оценка значимости различных факторов риска для формирования наиболее перспективных групп для </a:t>
            </a:r>
            <a:r>
              <a:rPr lang="ru-RU" sz="2400" dirty="0" smtClean="0"/>
              <a:t>скрининга</a:t>
            </a:r>
          </a:p>
          <a:p>
            <a:pPr>
              <a:defRPr/>
            </a:pPr>
            <a:r>
              <a:rPr lang="ru-RU" sz="2400" dirty="0" smtClean="0"/>
              <a:t>Учёт </a:t>
            </a:r>
            <a:r>
              <a:rPr lang="ru-RU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оптических</a:t>
            </a:r>
            <a:r>
              <a:rPr lang="ru-RU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400" dirty="0" smtClean="0"/>
              <a:t>параметров глаза (наличие пресбиопии, астигматизма, характер и величина сферической рефракции) может существенно (в 2-3-4 раза??) повысить эффективность скрининга глаукомы </a:t>
            </a:r>
          </a:p>
          <a:p>
            <a:pPr>
              <a:defRPr/>
            </a:pPr>
            <a:r>
              <a:rPr lang="ru-RU" sz="2400" dirty="0" smtClean="0"/>
              <a:t>Возможная </a:t>
            </a:r>
            <a:r>
              <a:rPr lang="ru-RU" sz="2400" dirty="0" err="1" smtClean="0"/>
              <a:t>вовлечённость</a:t>
            </a:r>
            <a:r>
              <a:rPr lang="ru-RU" sz="2400" dirty="0" smtClean="0"/>
              <a:t> оптических параметров глаза в патогенез глаукомы является дополнительным аргументом для БОЛЕЕ ТЕСНОГО ВЗАИМОДЕЙСТВИЯ С ОПТОМЕТРИСТАМИ</a:t>
            </a:r>
            <a:endParaRPr lang="ru-RU" sz="2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63F30F85-29B1-2046-8697-F252AD5CC06A}" type="slidenum">
              <a:rPr lang="ru-RU" smtClean="0"/>
              <a:pPr>
                <a:defRPr/>
              </a:pPr>
              <a:t>41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5714620"/>
      </p:ext>
    </p:extLst>
  </p:cSld>
  <p:clrMapOvr>
    <a:masterClrMapping/>
  </p:clrMapOvr>
  <p:transition xmlns:p14="http://schemas.microsoft.com/office/powerpoint/2010/main" spd="slow">
    <p:randomBar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азвание 4"/>
          <p:cNvSpPr>
            <a:spLocks noGrp="1"/>
          </p:cNvSpPr>
          <p:nvPr>
            <p:ph type="title"/>
          </p:nvPr>
        </p:nvSpPr>
        <p:spPr>
          <a:xfrm>
            <a:off x="609600" y="-3547"/>
            <a:ext cx="7924800" cy="1143000"/>
          </a:xfrm>
        </p:spPr>
        <p:txBody>
          <a:bodyPr/>
          <a:lstStyle/>
          <a:p>
            <a:pPr algn="ctr"/>
            <a:r>
              <a:rPr lang="ru-RU" sz="2800" dirty="0" smtClean="0"/>
              <a:t>Благодарю за внимание!</a:t>
            </a:r>
            <a:endParaRPr lang="ru-RU" sz="2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821233-943B-6841-9E6A-735EC9CF630F}" type="slidenum">
              <a:rPr lang="ru-RU" smtClean="0"/>
              <a:pPr>
                <a:defRPr/>
              </a:pPr>
              <a:t>42</a:t>
            </a:fld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898952" y="5164688"/>
            <a:ext cx="54428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www.zrenie-samara.ru</a:t>
            </a:r>
            <a:endParaRPr lang="ru-RU" sz="2400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lum bright="6000" contrast="12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6578" y="1320878"/>
            <a:ext cx="5579987" cy="368389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49123941"/>
      </p:ext>
    </p:extLst>
  </p:cSld>
  <p:clrMapOvr>
    <a:masterClrMapping/>
  </p:clrMapOvr>
  <p:transition xmlns:p14="http://schemas.microsoft.com/office/powerpoint/2010/main" spd="slow">
    <p:randomBar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азвание 1"/>
          <p:cNvSpPr>
            <a:spLocks noGrp="1"/>
          </p:cNvSpPr>
          <p:nvPr>
            <p:ph type="title"/>
          </p:nvPr>
        </p:nvSpPr>
        <p:spPr>
          <a:xfrm>
            <a:off x="609600" y="-584107"/>
            <a:ext cx="7924800" cy="1143000"/>
          </a:xfrm>
        </p:spPr>
        <p:txBody>
          <a:bodyPr/>
          <a:lstStyle/>
          <a:p>
            <a:pPr>
              <a:defRPr/>
            </a:pPr>
            <a:r>
              <a:rPr lang="ru-RU" sz="2400" dirty="0" smtClean="0"/>
              <a:t>Ценовая эффективность скрининга ОУГ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264910" y="620505"/>
            <a:ext cx="4742520" cy="4114800"/>
          </a:xfrm>
        </p:spPr>
        <p:txBody>
          <a:bodyPr>
            <a:noAutofit/>
          </a:bodyPr>
          <a:lstStyle/>
          <a:p>
            <a:pPr lvl="0"/>
            <a:r>
              <a:rPr lang="ru-RU" sz="2000" dirty="0"/>
              <a:t>Среднее время наступления слепоты от ПОУГ </a:t>
            </a:r>
            <a:r>
              <a:rPr lang="ru-RU" sz="2000" dirty="0" smtClean="0"/>
              <a:t>от начала заболевания: без </a:t>
            </a:r>
            <a:r>
              <a:rPr lang="ru-RU" sz="2000" dirty="0"/>
              <a:t>лечения – 23 года, с лечением – 35 лет</a:t>
            </a:r>
          </a:p>
          <a:p>
            <a:pPr lvl="0"/>
            <a:r>
              <a:rPr lang="ru-RU" sz="2000" dirty="0"/>
              <a:t>Раннее начало лечения ПОУГ уменьшает риск прогрессирования </a:t>
            </a:r>
          </a:p>
          <a:p>
            <a:pPr lvl="0"/>
            <a:r>
              <a:rPr lang="ru-RU" sz="2000" dirty="0"/>
              <a:t>Раннее выявление ПОУГ клинически целесообразно</a:t>
            </a:r>
          </a:p>
          <a:p>
            <a:pPr lvl="0"/>
            <a:r>
              <a:rPr lang="ru-RU" sz="2000" dirty="0"/>
              <a:t>Отсутствие достоверных литературных данных (</a:t>
            </a:r>
            <a:r>
              <a:rPr lang="ru-RU" sz="2000" dirty="0" err="1"/>
              <a:t>рандомизированных</a:t>
            </a:r>
            <a:r>
              <a:rPr lang="ru-RU" sz="2000" dirty="0"/>
              <a:t> исследований) о клинико-экономической эффективности скрининга ПОУГ</a:t>
            </a:r>
          </a:p>
          <a:p>
            <a:pPr lvl="0"/>
            <a:r>
              <a:rPr lang="ru-RU" sz="2000" dirty="0" smtClean="0"/>
              <a:t>Клинико-экономическая </a:t>
            </a:r>
            <a:r>
              <a:rPr lang="ru-RU" sz="2000" dirty="0"/>
              <a:t>эффективность </a:t>
            </a:r>
            <a:r>
              <a:rPr lang="ru-RU" sz="2000" dirty="0" smtClean="0"/>
              <a:t>зависит от </a:t>
            </a:r>
            <a:r>
              <a:rPr lang="ru-RU" sz="2000" dirty="0"/>
              <a:t>величины затраченных ресурсов на выявление одного случая </a:t>
            </a:r>
            <a:r>
              <a:rPr lang="ru-RU" sz="2000" dirty="0" smtClean="0"/>
              <a:t>глаукомы</a:t>
            </a:r>
            <a:endParaRPr lang="ru-RU" sz="2000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B723D4E4-8C7A-BD4E-9FD0-72ED91F71ECA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  <p:pic>
        <p:nvPicPr>
          <p:cNvPr id="6" name="Изображение 5" descr="111.tiff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43997"/>
          <a:stretch/>
        </p:blipFill>
        <p:spPr>
          <a:xfrm>
            <a:off x="5146756" y="668886"/>
            <a:ext cx="3741348" cy="2947589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</p:pic>
      <p:pic>
        <p:nvPicPr>
          <p:cNvPr id="7" name="Изображение 6" descr="112.tiff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825" r="2327" b="33791"/>
          <a:stretch/>
        </p:blipFill>
        <p:spPr>
          <a:xfrm>
            <a:off x="5098094" y="2056198"/>
            <a:ext cx="3900763" cy="2019898"/>
          </a:xfrm>
          <a:prstGeom prst="rect">
            <a:avLst/>
          </a:prstGeom>
          <a:ln>
            <a:solidFill>
              <a:srgbClr val="AA6837"/>
            </a:solidFill>
          </a:ln>
        </p:spPr>
      </p:pic>
      <p:pic>
        <p:nvPicPr>
          <p:cNvPr id="8" name="Изображение 7"/>
          <p:cNvPicPr>
            <a:picLocks noChangeAspect="1"/>
          </p:cNvPicPr>
          <p:nvPr/>
        </p:nvPicPr>
        <p:blipFill rotWithShape="1">
          <a:blip r:embed="rId4"/>
          <a:srcRect l="9749" t="33442" r="18153"/>
          <a:stretch/>
        </p:blipFill>
        <p:spPr>
          <a:xfrm>
            <a:off x="5037620" y="3810000"/>
            <a:ext cx="4009604" cy="2914954"/>
          </a:xfrm>
          <a:prstGeom prst="rect">
            <a:avLst/>
          </a:prstGeom>
          <a:ln>
            <a:solidFill>
              <a:srgbClr val="AA6837"/>
            </a:solidFill>
          </a:ln>
        </p:spPr>
      </p:pic>
    </p:spTree>
    <p:extLst>
      <p:ext uri="{BB962C8B-B14F-4D97-AF65-F5344CB8AC3E}">
        <p14:creationId xmlns:p14="http://schemas.microsoft.com/office/powerpoint/2010/main" val="770418632"/>
      </p:ext>
    </p:extLst>
  </p:cSld>
  <p:clrMapOvr>
    <a:masterClrMapping/>
  </p:clrMapOvr>
  <p:transition xmlns:p14="http://schemas.microsoft.com/office/powerpoint/2010/main" spd="slow">
    <p:randomBar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Ценовая эффективность скрининга ОУГ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755217" cy="4114800"/>
          </a:xfrm>
        </p:spPr>
        <p:txBody>
          <a:bodyPr>
            <a:noAutofit/>
          </a:bodyPr>
          <a:lstStyle/>
          <a:p>
            <a:pPr lvl="0"/>
            <a:r>
              <a:rPr lang="ru-RU" sz="2400" dirty="0" smtClean="0"/>
              <a:t>Зависит </a:t>
            </a:r>
            <a:r>
              <a:rPr lang="ru-RU" sz="2400" dirty="0"/>
              <a:t>от </a:t>
            </a:r>
            <a:r>
              <a:rPr lang="ru-RU" sz="2400" b="1" i="1" dirty="0"/>
              <a:t>распространённости</a:t>
            </a:r>
            <a:r>
              <a:rPr lang="ru-RU" sz="2400" dirty="0"/>
              <a:t> глаукомы в исследуемой популяции (!), от возраста </a:t>
            </a:r>
            <a:r>
              <a:rPr lang="ru-RU" sz="2400" dirty="0" smtClean="0"/>
              <a:t>обследуемых, от стоимости диагностических процедур </a:t>
            </a:r>
            <a:r>
              <a:rPr lang="ru-RU" sz="2400" dirty="0"/>
              <a:t>и от частоты скрининга</a:t>
            </a:r>
          </a:p>
          <a:p>
            <a:pPr lvl="0"/>
            <a:r>
              <a:rPr lang="ru-RU" sz="2400" dirty="0"/>
              <a:t>Ценовая эффективность </a:t>
            </a:r>
            <a:r>
              <a:rPr lang="ru-RU" sz="2400" b="1" i="1" dirty="0"/>
              <a:t>сплошного</a:t>
            </a:r>
            <a:r>
              <a:rPr lang="ru-RU" sz="2400" dirty="0"/>
              <a:t> популяционного скрининга на ПОУГ </a:t>
            </a:r>
            <a:r>
              <a:rPr lang="ru-RU" sz="2400" b="1" i="1" dirty="0"/>
              <a:t>неприемлемо высока</a:t>
            </a:r>
            <a:endParaRPr lang="ru-RU" sz="2400" b="1" dirty="0"/>
          </a:p>
          <a:p>
            <a:pPr lvl="0"/>
            <a:r>
              <a:rPr lang="ru-RU" sz="2400" dirty="0"/>
              <a:t>Ценовая эффективность скрининга </a:t>
            </a:r>
            <a:r>
              <a:rPr lang="ru-RU" sz="2400" dirty="0" smtClean="0"/>
              <a:t>ПОУГ</a:t>
            </a:r>
            <a:r>
              <a:rPr lang="ru-RU" sz="2400" i="1" dirty="0" smtClean="0"/>
              <a:t> </a:t>
            </a:r>
            <a:r>
              <a:rPr lang="ru-RU" sz="2400" i="1" dirty="0"/>
              <a:t>становится приемлемой</a:t>
            </a:r>
            <a:r>
              <a:rPr lang="ru-RU" sz="2400" dirty="0"/>
              <a:t> при распространённости глаукомы не менее 4</a:t>
            </a:r>
            <a:r>
              <a:rPr lang="en-US" sz="2400" dirty="0"/>
              <a:t>%</a:t>
            </a:r>
            <a:r>
              <a:rPr lang="ru-RU" sz="2400" dirty="0"/>
              <a:t> в группе старше 50 лет с интервалами </a:t>
            </a:r>
            <a:r>
              <a:rPr lang="ru-RU" sz="2400" dirty="0" smtClean="0"/>
              <a:t>скрининга не короче 10 </a:t>
            </a:r>
            <a:r>
              <a:rPr lang="ru-RU" sz="2400" dirty="0"/>
              <a:t>лет</a:t>
            </a:r>
          </a:p>
          <a:p>
            <a:pPr marL="0" indent="0">
              <a:buNone/>
            </a:pPr>
            <a:endParaRPr lang="ru-RU" sz="2400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B723D4E4-8C7A-BD4E-9FD0-72ED91F71ECA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2702164"/>
      </p:ext>
    </p:extLst>
  </p:cSld>
  <p:clrMapOvr>
    <a:masterClrMapping/>
  </p:clrMapOvr>
  <p:transition xmlns:p14="http://schemas.microsoft.com/office/powerpoint/2010/main" spd="slow">
    <p:randomBar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Пути повышения эффективности скрининга ОУГ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pPr lvl="0"/>
            <a:r>
              <a:rPr lang="ru-RU" sz="2400" dirty="0" smtClean="0">
                <a:solidFill>
                  <a:srgbClr val="7E97AD"/>
                </a:solidFill>
              </a:rPr>
              <a:t>Организационные мероприятия</a:t>
            </a:r>
          </a:p>
          <a:p>
            <a:pPr lvl="1"/>
            <a:r>
              <a:rPr lang="ru-RU" sz="2000" dirty="0" smtClean="0">
                <a:solidFill>
                  <a:srgbClr val="7E97AD"/>
                </a:solidFill>
              </a:rPr>
              <a:t>Повышение доступности</a:t>
            </a:r>
          </a:p>
          <a:p>
            <a:pPr lvl="1"/>
            <a:r>
              <a:rPr lang="ru-RU" sz="2000" dirty="0" smtClean="0">
                <a:solidFill>
                  <a:srgbClr val="7E97AD"/>
                </a:solidFill>
              </a:rPr>
              <a:t>Расширение охвата диагностическими мероприятиями</a:t>
            </a:r>
          </a:p>
          <a:p>
            <a:pPr lvl="1"/>
            <a:r>
              <a:rPr lang="ru-RU" sz="2000" dirty="0" err="1" smtClean="0">
                <a:solidFill>
                  <a:srgbClr val="7E97AD"/>
                </a:solidFill>
              </a:rPr>
              <a:t>Этапность</a:t>
            </a:r>
            <a:r>
              <a:rPr lang="ru-RU" sz="2000" dirty="0">
                <a:solidFill>
                  <a:srgbClr val="7E97AD"/>
                </a:solidFill>
              </a:rPr>
              <a:t> </a:t>
            </a:r>
            <a:r>
              <a:rPr lang="ru-RU" sz="2000" dirty="0" smtClean="0">
                <a:solidFill>
                  <a:srgbClr val="7E97AD"/>
                </a:solidFill>
              </a:rPr>
              <a:t>(оптимизация распределения затрат)</a:t>
            </a:r>
          </a:p>
          <a:p>
            <a:pPr lvl="0"/>
            <a:r>
              <a:rPr lang="ru-RU" sz="2400" dirty="0" smtClean="0"/>
              <a:t>Поиск новых факторов/групп риска</a:t>
            </a:r>
          </a:p>
          <a:p>
            <a:pPr lvl="1"/>
            <a:r>
              <a:rPr lang="ru-RU" sz="2000" dirty="0" smtClean="0"/>
              <a:t>Комбинирование/оптимизация групп риска</a:t>
            </a:r>
          </a:p>
          <a:p>
            <a:pPr lvl="1"/>
            <a:r>
              <a:rPr lang="ru-RU" sz="2000" dirty="0" smtClean="0"/>
              <a:t>Повышение вероятности выявления глаукомы</a:t>
            </a:r>
          </a:p>
          <a:p>
            <a:pPr lvl="1"/>
            <a:r>
              <a:rPr lang="ru-RU" sz="2000" dirty="0" smtClean="0"/>
              <a:t>Снижение стоимости выявления одного случая</a:t>
            </a:r>
            <a:endParaRPr lang="ru-RU" sz="2000" dirty="0"/>
          </a:p>
          <a:p>
            <a:endParaRPr lang="ru-RU" sz="2400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B723D4E4-8C7A-BD4E-9FD0-72ED91F71ECA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017860"/>
      </p:ext>
    </p:extLst>
  </p:cSld>
  <p:clrMapOvr>
    <a:masterClrMapping/>
  </p:clrMapOvr>
  <p:transition xmlns:p14="http://schemas.microsoft.com/office/powerpoint/2010/main" spd="slow">
    <p:randomBar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Клинико-экономическая эффективность скрининга глаукомы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609600" y="1643997"/>
            <a:ext cx="7924800" cy="4114800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Достигается при распространённости не менее 4</a:t>
            </a:r>
            <a:r>
              <a:rPr lang="en-US" sz="2400" dirty="0" smtClean="0"/>
              <a:t>%</a:t>
            </a:r>
            <a:endParaRPr lang="ru-RU" sz="2400" dirty="0" smtClean="0"/>
          </a:p>
          <a:p>
            <a:pPr lvl="1"/>
            <a:r>
              <a:rPr lang="ru-RU" sz="2000" dirty="0" smtClean="0"/>
              <a:t>Достигнутый максимум </a:t>
            </a:r>
            <a:r>
              <a:rPr lang="ru-RU" sz="2400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– менее 2</a:t>
            </a:r>
            <a:r>
              <a:rPr lang="en-US" sz="2400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% </a:t>
            </a:r>
            <a:endParaRPr lang="ru-RU" sz="2400" b="1" i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endParaRPr lang="ru-RU" sz="2400" dirty="0"/>
          </a:p>
          <a:p>
            <a:r>
              <a:rPr lang="ru-RU" sz="2400" dirty="0" smtClean="0"/>
              <a:t>Оптимизация/концентрация групп риска</a:t>
            </a:r>
          </a:p>
          <a:p>
            <a:pPr lvl="1"/>
            <a:r>
              <a:rPr lang="ru-RU" sz="2000" dirty="0" smtClean="0"/>
              <a:t>Дополнительные риск-факторы</a:t>
            </a:r>
          </a:p>
          <a:p>
            <a:pPr lvl="1"/>
            <a:r>
              <a:rPr lang="ru-RU" sz="2000" dirty="0" smtClean="0"/>
              <a:t>Комбинация релевантных риск-факторов</a:t>
            </a:r>
          </a:p>
          <a:p>
            <a:pPr lvl="1"/>
            <a:r>
              <a:rPr lang="ru-RU" sz="2400" b="1" i="1" dirty="0" smtClean="0"/>
              <a:t>Повышение вероятности выявления глаукомы</a:t>
            </a:r>
            <a:endParaRPr lang="ru-RU" sz="2400" b="1" i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06821233-943B-6841-9E6A-735EC9CF630F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6472860"/>
      </p:ext>
    </p:extLst>
  </p:cSld>
  <p:clrMapOvr>
    <a:masterClrMapping/>
  </p:clrMapOvr>
  <p:transition xmlns:p14="http://schemas.microsoft.com/office/powerpoint/2010/main" spd="slow">
    <p:randomBar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8377162" cy="1143000"/>
          </a:xfrm>
        </p:spPr>
        <p:txBody>
          <a:bodyPr/>
          <a:lstStyle/>
          <a:p>
            <a:r>
              <a:rPr lang="ru-RU" dirty="0" smtClean="0"/>
              <a:t>Дополнительный </a:t>
            </a:r>
            <a:r>
              <a:rPr lang="ru-RU" dirty="0" smtClean="0"/>
              <a:t>риск-</a:t>
            </a:r>
            <a:r>
              <a:rPr lang="ru-RU" dirty="0" smtClean="0"/>
              <a:t>фактор (?)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ru-RU" sz="2400" dirty="0" err="1" smtClean="0"/>
              <a:t>Аккомодационно</a:t>
            </a:r>
            <a:r>
              <a:rPr lang="ru-RU" sz="2400" dirty="0" smtClean="0"/>
              <a:t>-гидродинамический компонент в патогенезе ПОУГ</a:t>
            </a:r>
            <a:endParaRPr lang="ru-RU" sz="2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06821233-943B-6841-9E6A-735EC9CF630F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3432161"/>
      </p:ext>
    </p:extLst>
  </p:cSld>
  <p:clrMapOvr>
    <a:masterClrMapping/>
  </p:clrMapOvr>
  <p:transition xmlns:p14="http://schemas.microsoft.com/office/powerpoint/2010/main" spd="slow">
    <p:randomBar/>
  </p:transition>
</p:sld>
</file>

<file path=ppt/theme/theme1.xml><?xml version="1.0" encoding="utf-8"?>
<a:theme xmlns:a="http://schemas.openxmlformats.org/drawingml/2006/main" name="Горизонт">
  <a:themeElements>
    <a:clrScheme name="Горизонт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Горизонт">
      <a:majorFont>
        <a:latin typeface="Arial Narrow"/>
        <a:ea typeface=""/>
        <a:cs typeface=""/>
        <a:font script="Jpan" typeface="ＭＳ ゴシック"/>
        <a:font script="Hang" typeface="HY얕은샘물M"/>
        <a:font script="Hans" typeface="华文新魏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ＭＳ ゴシック"/>
        <a:font script="Hang" typeface="HY얕은샘물M"/>
        <a:font script="Hans" typeface="华文新魏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Горизонт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Горизонт">
    <a:dk1>
      <a:srgbClr val="000000"/>
    </a:dk1>
    <a:lt1>
      <a:srgbClr val="FFFFFF"/>
    </a:lt1>
    <a:dk2>
      <a:srgbClr val="1F2123"/>
    </a:dk2>
    <a:lt2>
      <a:srgbClr val="DC9E1F"/>
    </a:lt2>
    <a:accent1>
      <a:srgbClr val="7E97AD"/>
    </a:accent1>
    <a:accent2>
      <a:srgbClr val="CC8E60"/>
    </a:accent2>
    <a:accent3>
      <a:srgbClr val="7A6A60"/>
    </a:accent3>
    <a:accent4>
      <a:srgbClr val="B4936D"/>
    </a:accent4>
    <a:accent5>
      <a:srgbClr val="67787B"/>
    </a:accent5>
    <a:accent6>
      <a:srgbClr val="9D936F"/>
    </a:accent6>
    <a:hlink>
      <a:srgbClr val="646464"/>
    </a:hlink>
    <a:folHlink>
      <a:srgbClr val="969696"/>
    </a:folHlink>
  </a:clrScheme>
  <a:fontScheme name="Горизонт">
    <a:majorFont>
      <a:latin typeface="Arial Narrow"/>
      <a:ea typeface=""/>
      <a:cs typeface=""/>
      <a:font script="Jpan" typeface="ＭＳ ゴシック"/>
      <a:font script="Hang" typeface="HY얕은샘물M"/>
      <a:font script="Hans" typeface="华文新魏"/>
      <a:font script="Hant" typeface="微軟正黑體"/>
      <a:font script="Arab" typeface="Arial"/>
      <a:font script="Hebr" typeface="Levenim MT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Arial Narrow"/>
      <a:ea typeface=""/>
      <a:cs typeface=""/>
      <a:font script="Jpan" typeface="ＭＳ ゴシック"/>
      <a:font script="Hang" typeface="HY얕은샘물M"/>
      <a:font script="Hans" typeface="华文新魏"/>
      <a:font script="Hant" typeface="微軟正黑體"/>
      <a:font script="Arab" typeface="Arial"/>
      <a:font script="Hebr" typeface="Levenim MT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inorFont>
  </a:fontScheme>
  <a:fmtScheme name="Горизонт">
    <a:fillStyleLst>
      <a:solidFill>
        <a:schemeClr val="phClr"/>
      </a:solidFill>
      <a:gradFill rotWithShape="1">
        <a:gsLst>
          <a:gs pos="0">
            <a:schemeClr val="phClr">
              <a:tint val="83000"/>
              <a:shade val="100000"/>
              <a:satMod val="100000"/>
            </a:schemeClr>
          </a:gs>
          <a:gs pos="100000">
            <a:schemeClr val="phClr">
              <a:tint val="61000"/>
              <a:alpha val="100000"/>
              <a:satMod val="200000"/>
            </a:schemeClr>
          </a:gs>
        </a:gsLst>
        <a:path path="circle">
          <a:fillToRect l="100000" t="100000" r="100000" b="100000"/>
        </a:path>
      </a:gradFill>
      <a:gradFill rotWithShape="1">
        <a:gsLst>
          <a:gs pos="0">
            <a:schemeClr val="phClr">
              <a:shade val="85000"/>
            </a:schemeClr>
          </a:gs>
          <a:gs pos="100000">
            <a:schemeClr val="phClr">
              <a:tint val="90000"/>
              <a:alpha val="100000"/>
              <a:satMod val="200000"/>
            </a:schemeClr>
          </a:gs>
        </a:gsLst>
        <a:path path="circle">
          <a:fillToRect l="100000" t="100000" r="100000" b="100000"/>
        </a:path>
      </a:gradFill>
    </a:fillStyleLst>
    <a:lnStyleLst>
      <a:ln w="9525" cap="flat" cmpd="sng" algn="ctr">
        <a:solidFill>
          <a:schemeClr val="phClr"/>
        </a:solidFill>
        <a:prstDash val="solid"/>
      </a:ln>
      <a:ln w="10795" cap="flat" cmpd="sng" algn="ctr">
        <a:solidFill>
          <a:schemeClr val="phClr"/>
        </a:solidFill>
        <a:prstDash val="solid"/>
      </a:ln>
      <a:ln w="15240" cap="flat" cmpd="sng" algn="ctr">
        <a:solidFill>
          <a:schemeClr val="phClr">
            <a:tint val="25000"/>
            <a:alpha val="25000"/>
          </a:schemeClr>
        </a:solidFill>
        <a:prstDash val="solid"/>
      </a:ln>
    </a:lnStyleLst>
    <a:effectStyleLst>
      <a:effectStyle>
        <a:effectLst>
          <a:outerShdw blurRad="38100" dist="25400" dir="5400000" rotWithShape="0">
            <a:srgbClr val="000000">
              <a:alpha val="40000"/>
            </a:srgbClr>
          </a:outerShdw>
        </a:effectLst>
      </a:effectStyle>
      <a:effectStyle>
        <a:effectLst>
          <a:outerShdw blurRad="50800" dist="42924" dir="5400000" rotWithShape="0">
            <a:srgbClr val="000000">
              <a:alpha val="40000"/>
            </a:srgbClr>
          </a:outerShdw>
        </a:effectLst>
      </a:effectStyle>
      <a:effectStyle>
        <a:effectLst>
          <a:outerShdw blurRad="50800" dist="25400" dir="5400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flat" dir="t">
            <a:rot lat="0" lon="0" rev="3600000"/>
          </a:lightRig>
        </a:scene3d>
        <a:sp3d prstMaterial="flat">
          <a:bevelT w="34925" h="47625" prst="coolSlant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6000"/>
              <a:shade val="100000"/>
              <a:alpha val="100000"/>
              <a:satMod val="140000"/>
            </a:schemeClr>
          </a:gs>
          <a:gs pos="31000">
            <a:schemeClr val="phClr">
              <a:tint val="100000"/>
              <a:shade val="90000"/>
              <a:alpha val="100000"/>
            </a:schemeClr>
          </a:gs>
          <a:gs pos="100000">
            <a:schemeClr val="phClr">
              <a:tint val="100000"/>
              <a:shade val="80000"/>
              <a:alpha val="100000"/>
            </a:schemeClr>
          </a:gs>
        </a:gsLst>
        <a:lin ang="5400000" scaled="0"/>
      </a:gradFill>
      <a:gradFill rotWithShape="1">
        <a:gsLst>
          <a:gs pos="0">
            <a:schemeClr val="phClr">
              <a:tint val="96000"/>
              <a:shade val="100000"/>
              <a:alpha val="100000"/>
              <a:satMod val="180000"/>
            </a:schemeClr>
          </a:gs>
          <a:gs pos="41000">
            <a:schemeClr val="phClr">
              <a:tint val="100000"/>
              <a:shade val="100000"/>
              <a:alpha val="100000"/>
              <a:satMod val="150000"/>
            </a:schemeClr>
          </a:gs>
          <a:gs pos="100000">
            <a:schemeClr val="phClr">
              <a:tint val="100000"/>
              <a:shade val="65000"/>
              <a:alpha val="100000"/>
            </a:schemeClr>
          </a:gs>
        </a:gsLst>
        <a:path path="circle">
          <a:fillToRect l="50000" t="80000" r="100000" b="10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Горизонт">
    <a:dk1>
      <a:srgbClr val="000000"/>
    </a:dk1>
    <a:lt1>
      <a:srgbClr val="FFFFFF"/>
    </a:lt1>
    <a:dk2>
      <a:srgbClr val="1F2123"/>
    </a:dk2>
    <a:lt2>
      <a:srgbClr val="DC9E1F"/>
    </a:lt2>
    <a:accent1>
      <a:srgbClr val="7E97AD"/>
    </a:accent1>
    <a:accent2>
      <a:srgbClr val="CC8E60"/>
    </a:accent2>
    <a:accent3>
      <a:srgbClr val="7A6A60"/>
    </a:accent3>
    <a:accent4>
      <a:srgbClr val="B4936D"/>
    </a:accent4>
    <a:accent5>
      <a:srgbClr val="67787B"/>
    </a:accent5>
    <a:accent6>
      <a:srgbClr val="9D936F"/>
    </a:accent6>
    <a:hlink>
      <a:srgbClr val="646464"/>
    </a:hlink>
    <a:folHlink>
      <a:srgbClr val="969696"/>
    </a:folHlink>
  </a:clrScheme>
  <a:fontScheme name="Горизонт">
    <a:majorFont>
      <a:latin typeface="Arial Narrow"/>
      <a:ea typeface=""/>
      <a:cs typeface=""/>
      <a:font script="Jpan" typeface="ＭＳ ゴシック"/>
      <a:font script="Hang" typeface="HY얕은샘물M"/>
      <a:font script="Hans" typeface="华文新魏"/>
      <a:font script="Hant" typeface="微軟正黑體"/>
      <a:font script="Arab" typeface="Arial"/>
      <a:font script="Hebr" typeface="Levenim MT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Arial Narrow"/>
      <a:ea typeface=""/>
      <a:cs typeface=""/>
      <a:font script="Jpan" typeface="ＭＳ ゴシック"/>
      <a:font script="Hang" typeface="HY얕은샘물M"/>
      <a:font script="Hans" typeface="华文新魏"/>
      <a:font script="Hant" typeface="微軟正黑體"/>
      <a:font script="Arab" typeface="Arial"/>
      <a:font script="Hebr" typeface="Levenim MT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inorFont>
  </a:fontScheme>
  <a:fmtScheme name="Горизонт">
    <a:fillStyleLst>
      <a:solidFill>
        <a:schemeClr val="phClr"/>
      </a:solidFill>
      <a:gradFill rotWithShape="1">
        <a:gsLst>
          <a:gs pos="0">
            <a:schemeClr val="phClr">
              <a:tint val="83000"/>
              <a:shade val="100000"/>
              <a:satMod val="100000"/>
            </a:schemeClr>
          </a:gs>
          <a:gs pos="100000">
            <a:schemeClr val="phClr">
              <a:tint val="61000"/>
              <a:alpha val="100000"/>
              <a:satMod val="200000"/>
            </a:schemeClr>
          </a:gs>
        </a:gsLst>
        <a:path path="circle">
          <a:fillToRect l="100000" t="100000" r="100000" b="100000"/>
        </a:path>
      </a:gradFill>
      <a:gradFill rotWithShape="1">
        <a:gsLst>
          <a:gs pos="0">
            <a:schemeClr val="phClr">
              <a:shade val="85000"/>
            </a:schemeClr>
          </a:gs>
          <a:gs pos="100000">
            <a:schemeClr val="phClr">
              <a:tint val="90000"/>
              <a:alpha val="100000"/>
              <a:satMod val="200000"/>
            </a:schemeClr>
          </a:gs>
        </a:gsLst>
        <a:path path="circle">
          <a:fillToRect l="100000" t="100000" r="100000" b="100000"/>
        </a:path>
      </a:gradFill>
    </a:fillStyleLst>
    <a:lnStyleLst>
      <a:ln w="9525" cap="flat" cmpd="sng" algn="ctr">
        <a:solidFill>
          <a:schemeClr val="phClr"/>
        </a:solidFill>
        <a:prstDash val="solid"/>
      </a:ln>
      <a:ln w="10795" cap="flat" cmpd="sng" algn="ctr">
        <a:solidFill>
          <a:schemeClr val="phClr"/>
        </a:solidFill>
        <a:prstDash val="solid"/>
      </a:ln>
      <a:ln w="15240" cap="flat" cmpd="sng" algn="ctr">
        <a:solidFill>
          <a:schemeClr val="phClr">
            <a:tint val="25000"/>
            <a:alpha val="25000"/>
          </a:schemeClr>
        </a:solidFill>
        <a:prstDash val="solid"/>
      </a:ln>
    </a:lnStyleLst>
    <a:effectStyleLst>
      <a:effectStyle>
        <a:effectLst>
          <a:outerShdw blurRad="38100" dist="25400" dir="5400000" rotWithShape="0">
            <a:srgbClr val="000000">
              <a:alpha val="40000"/>
            </a:srgbClr>
          </a:outerShdw>
        </a:effectLst>
      </a:effectStyle>
      <a:effectStyle>
        <a:effectLst>
          <a:outerShdw blurRad="50800" dist="42924" dir="5400000" rotWithShape="0">
            <a:srgbClr val="000000">
              <a:alpha val="40000"/>
            </a:srgbClr>
          </a:outerShdw>
        </a:effectLst>
      </a:effectStyle>
      <a:effectStyle>
        <a:effectLst>
          <a:outerShdw blurRad="50800" dist="25400" dir="5400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flat" dir="t">
            <a:rot lat="0" lon="0" rev="3600000"/>
          </a:lightRig>
        </a:scene3d>
        <a:sp3d prstMaterial="flat">
          <a:bevelT w="34925" h="47625" prst="coolSlant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6000"/>
              <a:shade val="100000"/>
              <a:alpha val="100000"/>
              <a:satMod val="140000"/>
            </a:schemeClr>
          </a:gs>
          <a:gs pos="31000">
            <a:schemeClr val="phClr">
              <a:tint val="100000"/>
              <a:shade val="90000"/>
              <a:alpha val="100000"/>
            </a:schemeClr>
          </a:gs>
          <a:gs pos="100000">
            <a:schemeClr val="phClr">
              <a:tint val="100000"/>
              <a:shade val="80000"/>
              <a:alpha val="100000"/>
            </a:schemeClr>
          </a:gs>
        </a:gsLst>
        <a:lin ang="5400000" scaled="0"/>
      </a:gradFill>
      <a:gradFill rotWithShape="1">
        <a:gsLst>
          <a:gs pos="0">
            <a:schemeClr val="phClr">
              <a:tint val="96000"/>
              <a:shade val="100000"/>
              <a:alpha val="100000"/>
              <a:satMod val="180000"/>
            </a:schemeClr>
          </a:gs>
          <a:gs pos="41000">
            <a:schemeClr val="phClr">
              <a:tint val="100000"/>
              <a:shade val="100000"/>
              <a:alpha val="100000"/>
              <a:satMod val="150000"/>
            </a:schemeClr>
          </a:gs>
          <a:gs pos="100000">
            <a:schemeClr val="phClr">
              <a:tint val="100000"/>
              <a:shade val="65000"/>
              <a:alpha val="100000"/>
            </a:schemeClr>
          </a:gs>
        </a:gsLst>
        <a:path path="circle">
          <a:fillToRect l="50000" t="80000" r="100000" b="10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Горизонт">
    <a:dk1>
      <a:srgbClr val="000000"/>
    </a:dk1>
    <a:lt1>
      <a:srgbClr val="FFFFFF"/>
    </a:lt1>
    <a:dk2>
      <a:srgbClr val="1F2123"/>
    </a:dk2>
    <a:lt2>
      <a:srgbClr val="DC9E1F"/>
    </a:lt2>
    <a:accent1>
      <a:srgbClr val="7E97AD"/>
    </a:accent1>
    <a:accent2>
      <a:srgbClr val="CC8E60"/>
    </a:accent2>
    <a:accent3>
      <a:srgbClr val="7A6A60"/>
    </a:accent3>
    <a:accent4>
      <a:srgbClr val="B4936D"/>
    </a:accent4>
    <a:accent5>
      <a:srgbClr val="67787B"/>
    </a:accent5>
    <a:accent6>
      <a:srgbClr val="9D936F"/>
    </a:accent6>
    <a:hlink>
      <a:srgbClr val="646464"/>
    </a:hlink>
    <a:folHlink>
      <a:srgbClr val="969696"/>
    </a:folHlink>
  </a:clrScheme>
  <a:fontScheme name="Горизонт">
    <a:majorFont>
      <a:latin typeface="Arial Narrow"/>
      <a:ea typeface=""/>
      <a:cs typeface=""/>
      <a:font script="Jpan" typeface="ＭＳ ゴシック"/>
      <a:font script="Hang" typeface="HY얕은샘물M"/>
      <a:font script="Hans" typeface="华文新魏"/>
      <a:font script="Hant" typeface="微軟正黑體"/>
      <a:font script="Arab" typeface="Arial"/>
      <a:font script="Hebr" typeface="Levenim MT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Arial Narrow"/>
      <a:ea typeface=""/>
      <a:cs typeface=""/>
      <a:font script="Jpan" typeface="ＭＳ ゴシック"/>
      <a:font script="Hang" typeface="HY얕은샘물M"/>
      <a:font script="Hans" typeface="华文新魏"/>
      <a:font script="Hant" typeface="微軟正黑體"/>
      <a:font script="Arab" typeface="Arial"/>
      <a:font script="Hebr" typeface="Levenim MT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inorFont>
  </a:fontScheme>
  <a:fmtScheme name="Горизонт">
    <a:fillStyleLst>
      <a:solidFill>
        <a:schemeClr val="phClr"/>
      </a:solidFill>
      <a:gradFill rotWithShape="1">
        <a:gsLst>
          <a:gs pos="0">
            <a:schemeClr val="phClr">
              <a:tint val="83000"/>
              <a:shade val="100000"/>
              <a:satMod val="100000"/>
            </a:schemeClr>
          </a:gs>
          <a:gs pos="100000">
            <a:schemeClr val="phClr">
              <a:tint val="61000"/>
              <a:alpha val="100000"/>
              <a:satMod val="200000"/>
            </a:schemeClr>
          </a:gs>
        </a:gsLst>
        <a:path path="circle">
          <a:fillToRect l="100000" t="100000" r="100000" b="100000"/>
        </a:path>
      </a:gradFill>
      <a:gradFill rotWithShape="1">
        <a:gsLst>
          <a:gs pos="0">
            <a:schemeClr val="phClr">
              <a:shade val="85000"/>
            </a:schemeClr>
          </a:gs>
          <a:gs pos="100000">
            <a:schemeClr val="phClr">
              <a:tint val="90000"/>
              <a:alpha val="100000"/>
              <a:satMod val="200000"/>
            </a:schemeClr>
          </a:gs>
        </a:gsLst>
        <a:path path="circle">
          <a:fillToRect l="100000" t="100000" r="100000" b="100000"/>
        </a:path>
      </a:gradFill>
    </a:fillStyleLst>
    <a:lnStyleLst>
      <a:ln w="9525" cap="flat" cmpd="sng" algn="ctr">
        <a:solidFill>
          <a:schemeClr val="phClr"/>
        </a:solidFill>
        <a:prstDash val="solid"/>
      </a:ln>
      <a:ln w="10795" cap="flat" cmpd="sng" algn="ctr">
        <a:solidFill>
          <a:schemeClr val="phClr"/>
        </a:solidFill>
        <a:prstDash val="solid"/>
      </a:ln>
      <a:ln w="15240" cap="flat" cmpd="sng" algn="ctr">
        <a:solidFill>
          <a:schemeClr val="phClr">
            <a:tint val="25000"/>
            <a:alpha val="25000"/>
          </a:schemeClr>
        </a:solidFill>
        <a:prstDash val="solid"/>
      </a:ln>
    </a:lnStyleLst>
    <a:effectStyleLst>
      <a:effectStyle>
        <a:effectLst>
          <a:outerShdw blurRad="38100" dist="25400" dir="5400000" rotWithShape="0">
            <a:srgbClr val="000000">
              <a:alpha val="40000"/>
            </a:srgbClr>
          </a:outerShdw>
        </a:effectLst>
      </a:effectStyle>
      <a:effectStyle>
        <a:effectLst>
          <a:outerShdw blurRad="50800" dist="42924" dir="5400000" rotWithShape="0">
            <a:srgbClr val="000000">
              <a:alpha val="40000"/>
            </a:srgbClr>
          </a:outerShdw>
        </a:effectLst>
      </a:effectStyle>
      <a:effectStyle>
        <a:effectLst>
          <a:outerShdw blurRad="50800" dist="25400" dir="5400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flat" dir="t">
            <a:rot lat="0" lon="0" rev="3600000"/>
          </a:lightRig>
        </a:scene3d>
        <a:sp3d prstMaterial="flat">
          <a:bevelT w="34925" h="47625" prst="coolSlant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6000"/>
              <a:shade val="100000"/>
              <a:alpha val="100000"/>
              <a:satMod val="140000"/>
            </a:schemeClr>
          </a:gs>
          <a:gs pos="31000">
            <a:schemeClr val="phClr">
              <a:tint val="100000"/>
              <a:shade val="90000"/>
              <a:alpha val="100000"/>
            </a:schemeClr>
          </a:gs>
          <a:gs pos="100000">
            <a:schemeClr val="phClr">
              <a:tint val="100000"/>
              <a:shade val="80000"/>
              <a:alpha val="100000"/>
            </a:schemeClr>
          </a:gs>
        </a:gsLst>
        <a:lin ang="5400000" scaled="0"/>
      </a:gradFill>
      <a:gradFill rotWithShape="1">
        <a:gsLst>
          <a:gs pos="0">
            <a:schemeClr val="phClr">
              <a:tint val="96000"/>
              <a:shade val="100000"/>
              <a:alpha val="100000"/>
              <a:satMod val="180000"/>
            </a:schemeClr>
          </a:gs>
          <a:gs pos="41000">
            <a:schemeClr val="phClr">
              <a:tint val="100000"/>
              <a:shade val="100000"/>
              <a:alpha val="100000"/>
              <a:satMod val="150000"/>
            </a:schemeClr>
          </a:gs>
          <a:gs pos="100000">
            <a:schemeClr val="phClr">
              <a:tint val="100000"/>
              <a:shade val="65000"/>
              <a:alpha val="100000"/>
            </a:schemeClr>
          </a:gs>
        </a:gsLst>
        <a:path path="circle">
          <a:fillToRect l="50000" t="80000" r="100000" b="10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5368</TotalTime>
  <Words>1623</Words>
  <Application>Microsoft Macintosh PowerPoint</Application>
  <PresentationFormat>Экран (4:3)</PresentationFormat>
  <Paragraphs>279</Paragraphs>
  <Slides>42</Slides>
  <Notes>0</Notes>
  <HiddenSlides>0</HiddenSlides>
  <MMClips>6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42</vt:i4>
      </vt:variant>
    </vt:vector>
  </HeadingPairs>
  <TitlesOfParts>
    <vt:vector size="44" baseType="lpstr">
      <vt:lpstr>Горизонт</vt:lpstr>
      <vt:lpstr>Лист Microsoft Excel 97-2004</vt:lpstr>
      <vt:lpstr>Открытоугольная глаукома и рефракция:  вариант патогенетического подхода к скринингу</vt:lpstr>
      <vt:lpstr>Cost-Effectiveness of OAG screening</vt:lpstr>
      <vt:lpstr>Ценовая эффективность скрининга ОУГ</vt:lpstr>
      <vt:lpstr>Ценовая эффективность скрининга ОУГ</vt:lpstr>
      <vt:lpstr>Ценовая эффективность скрининга ОУГ</vt:lpstr>
      <vt:lpstr>Ценовая эффективность скрининга ОУГ</vt:lpstr>
      <vt:lpstr>Пути повышения эффективности скрининга ОУГ</vt:lpstr>
      <vt:lpstr>Клинико-экономическая эффективность скрининга глаукомы</vt:lpstr>
      <vt:lpstr>Дополнительный риск-фактор (?)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Роль трабекулярной сети в регуляции ВГД</vt:lpstr>
      <vt:lpstr>Количество ГАГ в трабекулярной сети</vt:lpstr>
      <vt:lpstr>Перфузия трабекулярной сети</vt:lpstr>
      <vt:lpstr>Перфузия трабекулярной сети</vt:lpstr>
      <vt:lpstr>Уменьшение объёма передней камеры при аккомодации (Pentacam HR)</vt:lpstr>
      <vt:lpstr>Уменьшение объёма передней камеры при аккомодации</vt:lpstr>
      <vt:lpstr>Интенсивность перфузии трабекулярной сети:</vt:lpstr>
      <vt:lpstr>Роль ослабления аккомодации                            в регуляции ВГД</vt:lpstr>
      <vt:lpstr>Причины ослабления аккомодации</vt:lpstr>
      <vt:lpstr>ФЭК: создание условий для более свободных и активных  движений элементов аккомодационно-гидродинамической системы глаза</vt:lpstr>
      <vt:lpstr>Влияние послеоперационной сферической рефракции на гипотензивный эффект ФЭК</vt:lpstr>
      <vt:lpstr>Влияние послеоперационной сферической рефракции на гипотензивный эффект ФЭК</vt:lpstr>
      <vt:lpstr>Гипотензивный эффект ФЭК в зависимости            от послеоперационной рефракции</vt:lpstr>
      <vt:lpstr>Влияние послеоперационной Глубины фокуса на гипотензивный эффект ФЭК</vt:lpstr>
      <vt:lpstr>Зависимость ВГД от степени остаточного астигматизма в отдалённые сроки после ФЭК </vt:lpstr>
      <vt:lpstr>Роль аккомодации: снижение ВГД в факичных и артифакичных глазах после аккомодационной нагрузки</vt:lpstr>
      <vt:lpstr>Взаимосвязь (?) астигматизма и ПОУГ</vt:lpstr>
      <vt:lpstr>Ассоциация астигматизма и ПОУГ</vt:lpstr>
      <vt:lpstr>Вероятность выявления ПОУГ при различных степенях астигматизма</vt:lpstr>
      <vt:lpstr>Соотношение шансов ПОУГ/норма в зависимости от величины  астигматизма</vt:lpstr>
      <vt:lpstr>Вероятность выявления ПЭОУГ при различных степенях астигматизма</vt:lpstr>
      <vt:lpstr>Соотношение шансов ПЭоУГ/норма в зависимости от величины  астигматизма</vt:lpstr>
      <vt:lpstr>заключение</vt:lpstr>
      <vt:lpstr>заключение</vt:lpstr>
      <vt:lpstr>Благодарю за внимание!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/>
  <dc:creator>АВЗ</dc:creator>
  <cp:keywords/>
  <dc:description/>
  <cp:lastModifiedBy>АВЗ</cp:lastModifiedBy>
  <cp:revision>253</cp:revision>
  <dcterms:created xsi:type="dcterms:W3CDTF">2013-11-29T23:13:41Z</dcterms:created>
  <dcterms:modified xsi:type="dcterms:W3CDTF">2018-03-01T03:49:27Z</dcterms:modified>
  <cp:category/>
</cp:coreProperties>
</file>